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14"/>
  </p:notesMasterIdLst>
  <p:handoutMasterIdLst>
    <p:handoutMasterId r:id="rId15"/>
  </p:handoutMasterIdLst>
  <p:sldIdLst>
    <p:sldId id="416" r:id="rId2"/>
    <p:sldId id="417" r:id="rId3"/>
    <p:sldId id="421" r:id="rId4"/>
    <p:sldId id="422" r:id="rId5"/>
    <p:sldId id="424" r:id="rId6"/>
    <p:sldId id="423" r:id="rId7"/>
    <p:sldId id="425" r:id="rId8"/>
    <p:sldId id="431" r:id="rId9"/>
    <p:sldId id="426" r:id="rId10"/>
    <p:sldId id="420" r:id="rId11"/>
    <p:sldId id="427" r:id="rId12"/>
    <p:sldId id="430" r:id="rId13"/>
  </p:sldIdLst>
  <p:sldSz cx="9144000" cy="6858000" type="screen4x3"/>
  <p:notesSz cx="7015163" cy="9301163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44" userDrawn="1">
          <p15:clr>
            <a:srgbClr val="A4A3A4"/>
          </p15:clr>
        </p15:guide>
        <p15:guide id="2" pos="2157" userDrawn="1">
          <p15:clr>
            <a:srgbClr val="A4A3A4"/>
          </p15:clr>
        </p15:guide>
        <p15:guide id="3" orient="horz" pos="2943" userDrawn="1">
          <p15:clr>
            <a:srgbClr val="A4A3A4"/>
          </p15:clr>
        </p15:guide>
        <p15:guide id="4" pos="2223" userDrawn="1">
          <p15:clr>
            <a:srgbClr val="A4A3A4"/>
          </p15:clr>
        </p15:guide>
        <p15:guide id="5" orient="horz" pos="2944" userDrawn="1">
          <p15:clr>
            <a:srgbClr val="A4A3A4"/>
          </p15:clr>
        </p15:guide>
        <p15:guide id="6" orient="horz" pos="3130" userDrawn="1">
          <p15:clr>
            <a:srgbClr val="A4A3A4"/>
          </p15:clr>
        </p15:guide>
        <p15:guide id="7" orient="horz" pos="2930" userDrawn="1">
          <p15:clr>
            <a:srgbClr val="A4A3A4"/>
          </p15:clr>
        </p15:guide>
        <p15:guide id="8" pos="2143" userDrawn="1">
          <p15:clr>
            <a:srgbClr val="A4A3A4"/>
          </p15:clr>
        </p15:guide>
        <p15:guide id="9" pos="220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FF9900"/>
    <a:srgbClr val="B319A1"/>
    <a:srgbClr val="F199E7"/>
    <a:srgbClr val="FF3300"/>
    <a:srgbClr val="2828F8"/>
    <a:srgbClr val="F0F797"/>
    <a:srgbClr val="1A0A7C"/>
    <a:srgbClr val="040482"/>
    <a:srgbClr val="A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88" autoAdjust="0"/>
    <p:restoredTop sz="94434" autoAdjust="0"/>
  </p:normalViewPr>
  <p:slideViewPr>
    <p:cSldViewPr snapToGrid="0">
      <p:cViewPr varScale="1">
        <p:scale>
          <a:sx n="72" d="100"/>
          <a:sy n="72" d="100"/>
        </p:scale>
        <p:origin x="1530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26"/>
    </p:cViewPr>
  </p:sorterViewPr>
  <p:notesViewPr>
    <p:cSldViewPr snapToGrid="0">
      <p:cViewPr varScale="1">
        <p:scale>
          <a:sx n="51" d="100"/>
          <a:sy n="51" d="100"/>
        </p:scale>
        <p:origin x="-2880" y="-108"/>
      </p:cViewPr>
      <p:guideLst>
        <p:guide orient="horz" pos="3144"/>
        <p:guide pos="2157"/>
        <p:guide orient="horz" pos="2943"/>
        <p:guide pos="2223"/>
        <p:guide orient="horz" pos="2944"/>
        <p:guide orient="horz" pos="3130"/>
        <p:guide orient="horz" pos="2930"/>
        <p:guide pos="2143"/>
        <p:guide pos="22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5"/>
            <a:ext cx="3039526" cy="467122"/>
          </a:xfrm>
          <a:prstGeom prst="rect">
            <a:avLst/>
          </a:prstGeom>
        </p:spPr>
        <p:txBody>
          <a:bodyPr vert="horz" lIns="95601" tIns="47800" rIns="95601" bIns="47800" rtlCol="0"/>
          <a:lstStyle>
            <a:lvl1pPr algn="l">
              <a:defRPr sz="1300">
                <a:latin typeface="Calibri" panose="020F050202020403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4023" y="5"/>
            <a:ext cx="3039526" cy="467122"/>
          </a:xfrm>
          <a:prstGeom prst="rect">
            <a:avLst/>
          </a:prstGeom>
        </p:spPr>
        <p:txBody>
          <a:bodyPr vert="horz" wrap="square" lIns="95601" tIns="47800" rIns="95601" bIns="47800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E1A690F1-3320-441F-8C92-D2F67675E6C7}" type="datetimeFigureOut">
              <a:rPr lang="id-ID"/>
              <a:pPr>
                <a:defRPr/>
              </a:pPr>
              <a:t>19/11/2021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3" y="8834052"/>
            <a:ext cx="3039526" cy="467121"/>
          </a:xfrm>
          <a:prstGeom prst="rect">
            <a:avLst/>
          </a:prstGeom>
        </p:spPr>
        <p:txBody>
          <a:bodyPr vert="horz" lIns="95601" tIns="47800" rIns="95601" bIns="47800" rtlCol="0" anchor="b"/>
          <a:lstStyle>
            <a:lvl1pPr algn="l">
              <a:defRPr sz="1300">
                <a:latin typeface="Calibri" panose="020F050202020403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4023" y="8834052"/>
            <a:ext cx="3039526" cy="467121"/>
          </a:xfrm>
          <a:prstGeom prst="rect">
            <a:avLst/>
          </a:prstGeom>
        </p:spPr>
        <p:txBody>
          <a:bodyPr vert="horz" wrap="square" lIns="95601" tIns="47800" rIns="95601" bIns="47800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BDA2D29F-B2F1-473D-910A-0801BEC3075B}" type="slidenum">
              <a:rPr lang="id-ID"/>
              <a:pPr>
                <a:defRPr/>
              </a:pPr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76136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5"/>
            <a:ext cx="3039526" cy="465648"/>
          </a:xfrm>
          <a:prstGeom prst="rect">
            <a:avLst/>
          </a:prstGeom>
        </p:spPr>
        <p:txBody>
          <a:bodyPr vert="horz" lIns="90482" tIns="45236" rIns="90482" bIns="45236" rtlCol="0"/>
          <a:lstStyle>
            <a:lvl1pPr algn="l">
              <a:defRPr sz="1200">
                <a:latin typeface="Calibri" panose="020F050202020403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4023" y="5"/>
            <a:ext cx="3039526" cy="465648"/>
          </a:xfrm>
          <a:prstGeom prst="rect">
            <a:avLst/>
          </a:prstGeom>
        </p:spPr>
        <p:txBody>
          <a:bodyPr vert="horz" wrap="square" lIns="90482" tIns="45236" rIns="90482" bIns="45236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68F7202-3542-46AE-87BC-D4763E56A3E0}" type="datetimeFigureOut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1288" y="1158875"/>
            <a:ext cx="4192587" cy="31448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482" tIns="45236" rIns="90482" bIns="45236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90" y="4475237"/>
            <a:ext cx="5611807" cy="3663291"/>
          </a:xfrm>
          <a:prstGeom prst="rect">
            <a:avLst/>
          </a:prstGeom>
        </p:spPr>
        <p:txBody>
          <a:bodyPr vert="horz" lIns="90482" tIns="45236" rIns="90482" bIns="45236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" y="8835519"/>
            <a:ext cx="3039526" cy="465648"/>
          </a:xfrm>
          <a:prstGeom prst="rect">
            <a:avLst/>
          </a:prstGeom>
        </p:spPr>
        <p:txBody>
          <a:bodyPr vert="horz" lIns="90482" tIns="45236" rIns="90482" bIns="45236" rtlCol="0" anchor="b"/>
          <a:lstStyle>
            <a:lvl1pPr algn="l">
              <a:defRPr sz="1200">
                <a:latin typeface="Calibri" panose="020F0502020204030204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4023" y="8835519"/>
            <a:ext cx="3039526" cy="465648"/>
          </a:xfrm>
          <a:prstGeom prst="rect">
            <a:avLst/>
          </a:prstGeom>
        </p:spPr>
        <p:txBody>
          <a:bodyPr vert="horz" wrap="square" lIns="90482" tIns="45236" rIns="90482" bIns="45236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156769D-940E-4CA4-B4D5-C8898DA126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3106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0" y="119416"/>
            <a:ext cx="9144000" cy="1081587"/>
            <a:chOff x="0" y="119416"/>
            <a:chExt cx="9144000" cy="1081587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953721" y="119416"/>
              <a:ext cx="5184057" cy="4947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lIns="91440" tIns="45720" rIns="91440" bIns="45720">
              <a:prstTxWarp prst="textPlain">
                <a:avLst/>
              </a:prstTxWarp>
              <a:spAutoFit/>
              <a:scene3d>
                <a:camera prst="perspective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r>
                <a:rPr lang="en-US" sz="2800" b="1" cap="none" spc="0" dirty="0">
                  <a:ln w="17780" cmpd="sng">
                    <a:solidFill>
                      <a:schemeClr val="tx1"/>
                    </a:solidFill>
                    <a:prstDash val="solid"/>
                    <a:miter lim="800000"/>
                  </a:ln>
                  <a:solidFill>
                    <a:schemeClr val="tx1"/>
                  </a:solidFill>
                  <a:effectLst>
                    <a:outerShdw blurRad="50800" algn="tl" rotWithShape="0">
                      <a:srgbClr val="000000"/>
                    </a:outerShdw>
                  </a:effectLst>
                  <a:latin typeface="Broadway BT" pitchFamily="82" charset="0"/>
                </a:rPr>
                <a:t>SEKOLAH KAPAL SELAM</a:t>
              </a:r>
            </a:p>
          </p:txBody>
        </p:sp>
        <p:sp>
          <p:nvSpPr>
            <p:cNvPr id="12" name="TextBox 11"/>
            <p:cNvSpPr txBox="1"/>
            <p:nvPr userDrawn="1"/>
          </p:nvSpPr>
          <p:spPr>
            <a:xfrm>
              <a:off x="3819918" y="625603"/>
              <a:ext cx="3822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Curlz MT" pitchFamily="82" charset="0"/>
                </a:rPr>
                <a:t>CHATTRATA VIDYA PATUTA</a:t>
              </a:r>
            </a:p>
          </p:txBody>
        </p:sp>
        <p:pic>
          <p:nvPicPr>
            <p:cNvPr id="16" name="Picture 15" descr="ukuran phatola 38cmx32cm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881478" y="163773"/>
              <a:ext cx="1153448" cy="887105"/>
            </a:xfrm>
            <a:prstGeom prst="rect">
              <a:avLst/>
            </a:prstGeom>
          </p:spPr>
        </p:pic>
        <p:pic>
          <p:nvPicPr>
            <p:cNvPr id="17" name="Picture 16" descr="ukuran sempana 38cmx32cm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296" y="136477"/>
              <a:ext cx="1352316" cy="928047"/>
            </a:xfrm>
            <a:prstGeom prst="rect">
              <a:avLst/>
            </a:prstGeom>
          </p:spPr>
        </p:pic>
        <p:cxnSp>
          <p:nvCxnSpPr>
            <p:cNvPr id="9" name="Straight Connector 8"/>
            <p:cNvCxnSpPr/>
            <p:nvPr userDrawn="1"/>
          </p:nvCxnSpPr>
          <p:spPr>
            <a:xfrm flipV="1">
              <a:off x="0" y="1187355"/>
              <a:ext cx="9144000" cy="136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1A4DE9-CE52-4CBE-B7A2-D604245C4F69}" type="datetime1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AB12F6-2FC1-4FD7-8177-E518BFEFB3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449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B76517-037C-4240-8B6F-2F967519D9F9}" type="datetime1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413E8D-43CC-40BF-82F6-16263ABFA4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95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750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8890F7-800E-47DE-9663-DD45ED081BB7}" type="datetime1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474067-1DD6-4302-AAC8-AB28623F787F}" type="slidenum">
              <a:rPr lang="id-ID"/>
              <a:pPr>
                <a:defRPr/>
              </a:pPr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0673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E80213-5677-46B5-809B-8D064A19B8FE}" type="datetime1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A04F73-4F46-4693-9F81-5A5AAB5B489C}" type="slidenum">
              <a:rPr lang="id-ID"/>
              <a:pPr>
                <a:defRPr/>
              </a:pPr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6825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4047BE-5EE4-47A7-BA25-03FFC6A47336}" type="datetime1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7E2583-E9DF-4EF5-A60F-86550F523AC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98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E88218-5B99-4BE4-81D2-A2FE9B87E469}" type="datetime1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4D127F-058F-40A3-ABA7-7403F3B420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803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74461A-4AF3-494C-ACE1-12367AEBFE32}" type="datetime1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5F57A7-C332-4D65-A580-DCECE9452B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24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D808-8219-48DC-A2CB-7A94CF9480B2}" type="datetime1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5D4EA9-FC61-4985-9B3B-F4D7AB837E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29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id-ID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9D5AD3-7617-45C9-AF97-C8E9BA8BBFED}" type="datetime1">
              <a:rPr lang="en-US"/>
              <a:pPr>
                <a:defRPr/>
              </a:pPr>
              <a:t>11/19/2021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C8F38D-A28C-4D60-B3FC-BB65B6D82A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82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0" y="119416"/>
            <a:ext cx="9144000" cy="1081587"/>
            <a:chOff x="0" y="119416"/>
            <a:chExt cx="9144000" cy="1081587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953721" y="119416"/>
              <a:ext cx="5184057" cy="4947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lIns="91440" tIns="45720" rIns="91440" bIns="45720">
              <a:prstTxWarp prst="textPlain">
                <a:avLst/>
              </a:prstTxWarp>
              <a:spAutoFit/>
              <a:scene3d>
                <a:camera prst="perspective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r>
                <a:rPr lang="en-US" sz="2800" b="1" cap="none" spc="0" dirty="0">
                  <a:ln w="17780" cmpd="sng">
                    <a:solidFill>
                      <a:schemeClr val="tx1"/>
                    </a:solidFill>
                    <a:prstDash val="solid"/>
                    <a:miter lim="800000"/>
                  </a:ln>
                  <a:solidFill>
                    <a:schemeClr val="tx1"/>
                  </a:solidFill>
                  <a:effectLst>
                    <a:outerShdw blurRad="50800" algn="tl" rotWithShape="0">
                      <a:srgbClr val="000000"/>
                    </a:outerShdw>
                  </a:effectLst>
                  <a:latin typeface="Broadway BT" pitchFamily="82" charset="0"/>
                </a:rPr>
                <a:t>SEKOLAH KAPAL SELAM</a:t>
              </a:r>
            </a:p>
          </p:txBody>
        </p:sp>
        <p:sp>
          <p:nvSpPr>
            <p:cNvPr id="12" name="TextBox 11"/>
            <p:cNvSpPr txBox="1"/>
            <p:nvPr userDrawn="1"/>
          </p:nvSpPr>
          <p:spPr>
            <a:xfrm>
              <a:off x="3860862" y="639251"/>
              <a:ext cx="35849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>
                  <a:latin typeface="Arial" pitchFamily="34" charset="0"/>
                  <a:cs typeface="Arial" pitchFamily="34" charset="0"/>
                </a:rPr>
                <a:t>CHATTRATA VIDYA PATUTA</a:t>
              </a:r>
            </a:p>
          </p:txBody>
        </p:sp>
        <p:pic>
          <p:nvPicPr>
            <p:cNvPr id="13" name="Picture 12" descr="ukuran phatola 38cmx32cm.png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7881478" y="163773"/>
              <a:ext cx="1153448" cy="887105"/>
            </a:xfrm>
            <a:prstGeom prst="rect">
              <a:avLst/>
            </a:prstGeom>
          </p:spPr>
        </p:pic>
        <p:pic>
          <p:nvPicPr>
            <p:cNvPr id="14" name="Picture 13" descr="ukuran sempana 38cmx32cm.png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27296" y="136477"/>
              <a:ext cx="1352316" cy="928047"/>
            </a:xfrm>
            <a:prstGeom prst="rect">
              <a:avLst/>
            </a:prstGeom>
          </p:spPr>
        </p:pic>
        <p:cxnSp>
          <p:nvCxnSpPr>
            <p:cNvPr id="15" name="Straight Connector 14"/>
            <p:cNvCxnSpPr/>
            <p:nvPr userDrawn="1"/>
          </p:nvCxnSpPr>
          <p:spPr>
            <a:xfrm flipV="1">
              <a:off x="0" y="1187355"/>
              <a:ext cx="9144000" cy="136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15" r:id="rId1"/>
    <p:sldLayoutId id="2147484411" r:id="rId2"/>
    <p:sldLayoutId id="2147484412" r:id="rId3"/>
    <p:sldLayoutId id="2147484413" r:id="rId4"/>
    <p:sldLayoutId id="2147484403" r:id="rId5"/>
    <p:sldLayoutId id="2147484404" r:id="rId6"/>
    <p:sldLayoutId id="2147484405" r:id="rId7"/>
    <p:sldLayoutId id="2147484406" r:id="rId8"/>
    <p:sldLayoutId id="2147484407" r:id="rId9"/>
    <p:sldLayoutId id="2147484408" r:id="rId10"/>
    <p:sldLayoutId id="2147484409" r:id="rId11"/>
    <p:sldLayoutId id="2147484414" r:id="rId12"/>
  </p:sldLayoutIdLst>
  <p:hf hdr="0" ftr="0" dt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MS PGothic" panose="020B0600070205080204" pitchFamily="34" charset="-128"/>
          <a:cs typeface="MS PGothic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MS PGothic" panose="020B0600070205080204" pitchFamily="34" charset="-128"/>
          <a:cs typeface="MS PGothic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MS PGothic" panose="020B0600070205080204" pitchFamily="34" charset="-128"/>
          <a:cs typeface="MS PGothic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  <a:ea typeface="MS PGothic" panose="020B0600070205080204" pitchFamily="34" charset="-128"/>
          <a:cs typeface="MS PGothic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" Target="slide11.xml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" Target="slide7.xml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" Target="slide11.xml"/><Relationship Id="rId5" Type="http://schemas.openxmlformats.org/officeDocument/2006/relationships/slide" Target="slide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12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11" Type="http://schemas.openxmlformats.org/officeDocument/2006/relationships/image" Target="../media/image11.png"/><Relationship Id="rId5" Type="http://schemas.openxmlformats.org/officeDocument/2006/relationships/image" Target="../media/image7.png"/><Relationship Id="rId10" Type="http://schemas.openxmlformats.org/officeDocument/2006/relationships/image" Target="../media/image10.jpeg"/><Relationship Id="rId4" Type="http://schemas.openxmlformats.org/officeDocument/2006/relationships/image" Target="../media/image6.pn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" Target="slide6.xml"/><Relationship Id="rId5" Type="http://schemas.openxmlformats.org/officeDocument/2006/relationships/slide" Target="slide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slide" Target="slide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hyperlink" Target="file:///C:\Users\SEKASEL\Desktop\port%20Sekasel%20boots%205\spectek%20ks%20cakra%20class.png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slide" Target="slide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" Target="slide10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1" r="17770" b="6094"/>
          <a:stretch>
            <a:fillRect/>
          </a:stretch>
        </p:blipFill>
        <p:spPr bwMode="auto">
          <a:xfrm>
            <a:off x="0" y="1191493"/>
            <a:ext cx="9115425" cy="5763492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-1217689" y="1953065"/>
            <a:ext cx="9412290" cy="2677579"/>
          </a:xfrm>
          <a:prstGeom prst="rect">
            <a:avLst/>
          </a:prstGeom>
          <a:noFill/>
          <a:ln>
            <a:noFill/>
          </a:ln>
        </p:spPr>
        <p:txBody>
          <a:bodyPr wrap="square" lIns="91362" tIns="45682" rIns="91362" bIns="45682" rtlCol="0">
            <a:spAutoFit/>
          </a:bodyPr>
          <a:lstStyle/>
          <a:p>
            <a:pPr algn="ctr" defTabSz="913809" fontAlgn="base">
              <a:spcBef>
                <a:spcPct val="0"/>
              </a:spcBef>
              <a:spcAft>
                <a:spcPct val="0"/>
              </a:spcAft>
            </a:pPr>
            <a:r>
              <a:rPr lang="en-US" sz="4800" b="1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anose="02070A03080606020203" pitchFamily="18" charset="0"/>
                <a:ea typeface="SimHei" panose="02010609060101010101" pitchFamily="49" charset="-122"/>
                <a:cs typeface="Bookman Old Style" charset="0"/>
              </a:rPr>
              <a:t>BANGUNAN </a:t>
            </a:r>
          </a:p>
          <a:p>
            <a:pPr algn="ctr" defTabSz="913809" fontAlgn="base">
              <a:spcBef>
                <a:spcPct val="0"/>
              </a:spcBef>
              <a:spcAft>
                <a:spcPct val="0"/>
              </a:spcAft>
            </a:pPr>
            <a:r>
              <a:rPr lang="en-US" sz="4800" b="1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anose="02070A03080606020203" pitchFamily="18" charset="0"/>
                <a:ea typeface="SimHei" panose="02010609060101010101" pitchFamily="49" charset="-122"/>
                <a:cs typeface="Bookman Old Style" charset="0"/>
              </a:rPr>
              <a:t>KAPAL SELAM</a:t>
            </a:r>
          </a:p>
          <a:p>
            <a:pPr algn="ctr" defTabSz="913809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</a:rPr>
              <a:t>OLEH :</a:t>
            </a:r>
          </a:p>
          <a:p>
            <a:pPr algn="ctr" defTabSz="913809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 err="1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</a:rPr>
              <a:t>Kapten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en-US" sz="2800" b="1" dirty="0" err="1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</a:rPr>
              <a:t>Laut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</a:rPr>
              <a:t> (P) </a:t>
            </a:r>
            <a:r>
              <a:rPr lang="en-US" sz="2800" b="1" dirty="0" err="1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</a:rPr>
              <a:t>Yudi</a:t>
            </a:r>
            <a:r>
              <a:rPr lang="en-US" sz="2800" b="1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SimHei" panose="02010609060101010101" pitchFamily="49" charset="-122"/>
                <a:cs typeface="Arial" panose="020B0604020202020204" pitchFamily="34" charset="0"/>
              </a:rPr>
              <a:t> S Thomas</a:t>
            </a:r>
          </a:p>
          <a:p>
            <a:pPr algn="ctr" defTabSz="913809" fontAlgn="base">
              <a:spcBef>
                <a:spcPct val="0"/>
              </a:spcBef>
              <a:spcAft>
                <a:spcPct val="0"/>
              </a:spcAft>
            </a:pPr>
            <a:endParaRPr lang="id-ID" sz="2400" b="1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  <a:latin typeface="Bodoni MT Black" panose="02070A03080606020203" pitchFamily="18" charset="0"/>
              <a:ea typeface="SimHei" panose="02010609060101010101" pitchFamily="49" charset="-122"/>
              <a:cs typeface="Stencil St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510679" y="5902385"/>
            <a:ext cx="3496161" cy="830920"/>
          </a:xfrm>
          <a:prstGeom prst="rect">
            <a:avLst/>
          </a:prstGeom>
          <a:noFill/>
          <a:ln>
            <a:noFill/>
          </a:ln>
        </p:spPr>
        <p:txBody>
          <a:bodyPr wrap="square" lIns="91362" tIns="45682" rIns="91362" bIns="45682" rtlCol="0">
            <a:spAutoFit/>
          </a:bodyPr>
          <a:lstStyle/>
          <a:p>
            <a:pPr algn="ctr" defTabSz="913809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" panose="020B0502040204020203" pitchFamily="34" charset="0"/>
                <a:ea typeface="SimHei" panose="02010609060101010101" pitchFamily="49" charset="-122"/>
                <a:cs typeface="Stencil Std"/>
              </a:rPr>
              <a:t>DIK BREVET </a:t>
            </a:r>
          </a:p>
          <a:p>
            <a:pPr algn="ctr" defTabSz="913809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" panose="020B0502040204020203" pitchFamily="34" charset="0"/>
                <a:ea typeface="SimHei" panose="02010609060101010101" pitchFamily="49" charset="-122"/>
                <a:cs typeface="Stencil Std"/>
              </a:rPr>
              <a:t>AWAK KAPAL SELAM</a:t>
            </a:r>
            <a:endParaRPr lang="id-ID" sz="1400" b="1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  <a:latin typeface="Bahnschrift Light" panose="020B0502040204020203" pitchFamily="34" charset="0"/>
              <a:ea typeface="SimHei" panose="02010609060101010101" pitchFamily="49" charset="-122"/>
              <a:cs typeface="Stencil St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28576" y="1304796"/>
            <a:ext cx="9172576" cy="555320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91580" y="1389568"/>
            <a:ext cx="2360839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BADAN LUAR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4270" y="2008324"/>
            <a:ext cx="8294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BAGIAN KAPAL/BANGUNAN KAPAL YANG BERADA DI LUAR DARI BADAN TEKAN DAN BERHUBUNGAN LANGSUNG DENGAN AIR LAUT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3684" t="26073" r="3545" b="28965"/>
          <a:stretch/>
        </p:blipFill>
        <p:spPr>
          <a:xfrm>
            <a:off x="47126" y="3478010"/>
            <a:ext cx="9048466" cy="328911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4270" y="2687674"/>
            <a:ext cx="8618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Fungsi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Badan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Luar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adalah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melindungi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badan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tekan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dan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membuat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tampilan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menjadi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streamline (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bagus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bentuknya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dan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mengurangi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tahanan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air)</a:t>
            </a:r>
          </a:p>
        </p:txBody>
      </p:sp>
      <p:sp>
        <p:nvSpPr>
          <p:cNvPr id="17" name="Sun 16">
            <a:hlinkClick r:id="rId6" action="ppaction://hlinksldjump"/>
          </p:cNvPr>
          <p:cNvSpPr/>
          <p:nvPr/>
        </p:nvSpPr>
        <p:spPr>
          <a:xfrm>
            <a:off x="8647817" y="3524697"/>
            <a:ext cx="346925" cy="528854"/>
          </a:xfrm>
          <a:prstGeom prst="su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7935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414" y="1395640"/>
            <a:ext cx="9144000" cy="54346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" name="Striped Right Arrow 4">
            <a:hlinkClick r:id="rId6" action="ppaction://hlinksldjump"/>
            <a:extLst>
              <a:ext uri="{FF2B5EF4-FFF2-40B4-BE49-F238E27FC236}">
                <a16:creationId xmlns:a16="http://schemas.microsoft.com/office/drawing/2014/main" id="{2A245A19-9D90-45C1-BEBE-50468E03AF11}"/>
              </a:ext>
            </a:extLst>
          </p:cNvPr>
          <p:cNvSpPr/>
          <p:nvPr/>
        </p:nvSpPr>
        <p:spPr>
          <a:xfrm>
            <a:off x="8592022" y="5917052"/>
            <a:ext cx="330188" cy="262711"/>
          </a:xfrm>
          <a:prstGeom prst="strip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061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28576" y="1304796"/>
            <a:ext cx="9172576" cy="555320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30149" y="1389396"/>
            <a:ext cx="4002955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BADAN TEKAN/DALAM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4270" y="2008324"/>
            <a:ext cx="8294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BAGIAN KAPAL/BANGUNAN KAPAL YANG MEMPUNYAI TEKANAN UDARA DAN BERHUBUNGAN LANGSUNG DENGAN AIR LAUT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4270" y="2687674"/>
            <a:ext cx="8618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Fungsi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Badan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Tekan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adalah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melindungi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personel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dan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material yang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ada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di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dalam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Kapal</a:t>
            </a:r>
            <a:r>
              <a:rPr lang="en-US" sz="1600" b="1" i="1" dirty="0">
                <a:solidFill>
                  <a:srgbClr val="FFC0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i="1" dirty="0" err="1">
                <a:solidFill>
                  <a:srgbClr val="FFC000"/>
                </a:solidFill>
                <a:latin typeface="Bookman Old Style" panose="02050604050505020204" pitchFamily="18" charset="0"/>
              </a:rPr>
              <a:t>Selam</a:t>
            </a:r>
            <a:endParaRPr lang="en-US" sz="1600" b="1" i="1" dirty="0">
              <a:solidFill>
                <a:srgbClr val="FFC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" name="Striped Right Arrow 14">
            <a:hlinkClick r:id="rId5" action="ppaction://hlinksldjump"/>
          </p:cNvPr>
          <p:cNvSpPr/>
          <p:nvPr/>
        </p:nvSpPr>
        <p:spPr>
          <a:xfrm>
            <a:off x="8592022" y="3160195"/>
            <a:ext cx="330188" cy="262711"/>
          </a:xfrm>
          <a:prstGeom prst="strip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un 16">
            <a:hlinkClick r:id="rId6" action="ppaction://hlinksldjump"/>
          </p:cNvPr>
          <p:cNvSpPr/>
          <p:nvPr/>
        </p:nvSpPr>
        <p:spPr>
          <a:xfrm>
            <a:off x="8647817" y="3524697"/>
            <a:ext cx="346925" cy="528854"/>
          </a:xfrm>
          <a:prstGeom prst="su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711" y="3327041"/>
            <a:ext cx="8336310" cy="346085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1325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3729" y="1415843"/>
            <a:ext cx="1830915" cy="227770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prstClr val="white"/>
              </a:solidFill>
              <a:latin typeface="Brush Script MT" panose="03060802040406070304" pitchFamily="66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75" t="12448" r="6854" b="54274"/>
          <a:stretch/>
        </p:blipFill>
        <p:spPr>
          <a:xfrm flipH="1">
            <a:off x="73728" y="1373378"/>
            <a:ext cx="1722577" cy="25351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43CDB83-8CF4-4615-A205-80EAC532C18B}"/>
              </a:ext>
            </a:extLst>
          </p:cNvPr>
          <p:cNvSpPr txBox="1"/>
          <p:nvPr/>
        </p:nvSpPr>
        <p:spPr>
          <a:xfrm>
            <a:off x="1976477" y="1613641"/>
            <a:ext cx="7190985" cy="1477245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356" tIns="45679" rIns="91356" bIns="45679" rtlCol="0">
            <a:spAutoFit/>
          </a:bodyPr>
          <a:lstStyle/>
          <a:p>
            <a:pPr defTabSz="456755">
              <a:tabLst>
                <a:tab pos="804083" algn="l"/>
                <a:tab pos="894480" algn="l"/>
              </a:tabLst>
              <a:defRPr/>
            </a:pPr>
            <a:r>
              <a:rPr lang="en-US" b="1" dirty="0">
                <a:solidFill>
                  <a:srgbClr val="2C2C2C"/>
                </a:solidFill>
                <a:latin typeface="Corbel"/>
              </a:rPr>
              <a:t>NAMA</a:t>
            </a:r>
            <a:r>
              <a:rPr lang="id-ID" b="1" dirty="0">
                <a:solidFill>
                  <a:srgbClr val="2C2C2C"/>
                </a:solidFill>
                <a:latin typeface="Corbel"/>
              </a:rPr>
              <a:t>	</a:t>
            </a:r>
            <a:r>
              <a:rPr lang="en-US" b="1" dirty="0">
                <a:solidFill>
                  <a:srgbClr val="2C2C2C"/>
                </a:solidFill>
                <a:latin typeface="Corbel"/>
              </a:rPr>
              <a:t>			: KAPTEN LAUT (P) YUDI S. THOMAS</a:t>
            </a:r>
          </a:p>
          <a:p>
            <a:pPr defTabSz="456755">
              <a:tabLst>
                <a:tab pos="804083" algn="l"/>
              </a:tabLst>
              <a:defRPr/>
            </a:pPr>
            <a:r>
              <a:rPr lang="en-US" b="1" dirty="0">
                <a:solidFill>
                  <a:srgbClr val="2C2C2C"/>
                </a:solidFill>
                <a:latin typeface="Corbel"/>
              </a:rPr>
              <a:t>JABATAN</a:t>
            </a:r>
            <a:r>
              <a:rPr lang="id-ID" b="1" dirty="0">
                <a:solidFill>
                  <a:srgbClr val="2C2C2C"/>
                </a:solidFill>
                <a:latin typeface="Corbel"/>
              </a:rPr>
              <a:t>	</a:t>
            </a:r>
            <a:r>
              <a:rPr lang="en-US" b="1" dirty="0">
                <a:solidFill>
                  <a:srgbClr val="2C2C2C"/>
                </a:solidFill>
                <a:latin typeface="Corbel"/>
              </a:rPr>
              <a:t>: PADUKDIK SEKASEL</a:t>
            </a:r>
          </a:p>
          <a:p>
            <a:pPr defTabSz="456755">
              <a:tabLst>
                <a:tab pos="804083" algn="l"/>
              </a:tabLst>
              <a:defRPr/>
            </a:pPr>
            <a:r>
              <a:rPr lang="en-US" b="1" dirty="0">
                <a:solidFill>
                  <a:srgbClr val="2C2C2C"/>
                </a:solidFill>
                <a:latin typeface="Corbel"/>
              </a:rPr>
              <a:t>TTL            </a:t>
            </a:r>
            <a:r>
              <a:rPr lang="id-ID" b="1" dirty="0">
                <a:solidFill>
                  <a:srgbClr val="2C2C2C"/>
                </a:solidFill>
                <a:latin typeface="Corbel"/>
              </a:rPr>
              <a:t>	</a:t>
            </a:r>
            <a:r>
              <a:rPr lang="en-US" b="1" dirty="0">
                <a:solidFill>
                  <a:srgbClr val="2C2C2C"/>
                </a:solidFill>
                <a:latin typeface="Corbel"/>
              </a:rPr>
              <a:t>: </a:t>
            </a:r>
            <a:r>
              <a:rPr lang="id-ID" b="1" dirty="0">
                <a:solidFill>
                  <a:srgbClr val="2C2C2C"/>
                </a:solidFill>
                <a:latin typeface="Corbel"/>
              </a:rPr>
              <a:t>MA</a:t>
            </a:r>
            <a:r>
              <a:rPr lang="en-US" b="1" dirty="0">
                <a:solidFill>
                  <a:srgbClr val="2C2C2C"/>
                </a:solidFill>
                <a:latin typeface="Corbel"/>
              </a:rPr>
              <a:t>LANG, 02 JUNI 1973</a:t>
            </a:r>
          </a:p>
          <a:p>
            <a:pPr defTabSz="456755">
              <a:tabLst>
                <a:tab pos="804083" algn="l"/>
              </a:tabLst>
              <a:defRPr/>
            </a:pPr>
            <a:r>
              <a:rPr lang="en-US" b="1" dirty="0">
                <a:solidFill>
                  <a:srgbClr val="2C2C2C"/>
                </a:solidFill>
                <a:latin typeface="Corbel"/>
              </a:rPr>
              <a:t>ALAMAT  </a:t>
            </a:r>
            <a:r>
              <a:rPr lang="id-ID" b="1" dirty="0">
                <a:solidFill>
                  <a:srgbClr val="2C2C2C"/>
                </a:solidFill>
                <a:latin typeface="Corbel"/>
              </a:rPr>
              <a:t>	</a:t>
            </a:r>
            <a:r>
              <a:rPr lang="en-US" b="1" dirty="0">
                <a:solidFill>
                  <a:srgbClr val="2C2C2C"/>
                </a:solidFill>
                <a:latin typeface="Corbel"/>
              </a:rPr>
              <a:t>: SUKODONO TOWN HOUSE BLOK B NO 2  </a:t>
            </a:r>
          </a:p>
          <a:p>
            <a:pPr defTabSz="456755">
              <a:tabLst>
                <a:tab pos="804083" algn="l"/>
              </a:tabLst>
              <a:defRPr/>
            </a:pPr>
            <a:r>
              <a:rPr lang="en-US" b="1" dirty="0">
                <a:solidFill>
                  <a:srgbClr val="2C2C2C"/>
                </a:solidFill>
                <a:latin typeface="Corbel"/>
              </a:rPr>
              <a:t>			  KARANGNONGKO SUKODONO SIDOARJO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362BAF-691A-407E-9C7A-A6A14C4C87B5}"/>
              </a:ext>
            </a:extLst>
          </p:cNvPr>
          <p:cNvSpPr txBox="1"/>
          <p:nvPr/>
        </p:nvSpPr>
        <p:spPr>
          <a:xfrm>
            <a:off x="2445612" y="3249588"/>
            <a:ext cx="2362760" cy="30769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356" tIns="45679" rIns="91356" bIns="45679" rtlCol="0">
            <a:spAutoFit/>
          </a:bodyPr>
          <a:lstStyle/>
          <a:p>
            <a:pPr defTabSz="456755">
              <a:defRPr/>
            </a:pPr>
            <a:r>
              <a:rPr lang="en-US" sz="1400" b="1" u="sng" spc="251" dirty="0">
                <a:solidFill>
                  <a:srgbClr val="F56617">
                    <a:lumMod val="50000"/>
                  </a:srgbClr>
                </a:solidFill>
                <a:latin typeface="Corbel"/>
              </a:rPr>
              <a:t>PENDIDIKAN UMUM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7C92BC-9AB4-4BBE-BBA7-6120B628E6E8}"/>
              </a:ext>
            </a:extLst>
          </p:cNvPr>
          <p:cNvSpPr txBox="1"/>
          <p:nvPr/>
        </p:nvSpPr>
        <p:spPr>
          <a:xfrm>
            <a:off x="2419249" y="3596546"/>
            <a:ext cx="3952576" cy="64624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356" tIns="45679" rIns="91356" bIns="45679" rtlCol="0">
            <a:spAutoFit/>
          </a:bodyPr>
          <a:lstStyle/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SD TAMAT TH. 1986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SMP TAMAT TH. 1989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SMA TAMAT TH. 1992</a:t>
            </a:r>
            <a:endParaRPr lang="id-ID" sz="1200" b="1" dirty="0">
              <a:solidFill>
                <a:srgbClr val="002060"/>
              </a:solidFill>
              <a:latin typeface="Corbel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FECEA4F-BB3D-43B1-9B38-08F18B71EE5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srgbClr val="4F81BD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791" y1="18771" x2="42791" y2="18771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709" y="3492080"/>
            <a:ext cx="729656" cy="77292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1C07F1-AD04-4353-A180-FD28320DDF82}"/>
              </a:ext>
            </a:extLst>
          </p:cNvPr>
          <p:cNvSpPr txBox="1"/>
          <p:nvPr/>
        </p:nvSpPr>
        <p:spPr>
          <a:xfrm>
            <a:off x="0" y="4541523"/>
            <a:ext cx="2803130" cy="30769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356" tIns="45679" rIns="91356" bIns="45679" rtlCol="0">
            <a:spAutoFit/>
          </a:bodyPr>
          <a:lstStyle/>
          <a:p>
            <a:pPr defTabSz="456755">
              <a:defRPr/>
            </a:pPr>
            <a:r>
              <a:rPr lang="en-US" sz="1400" b="1" u="sng" spc="251" dirty="0">
                <a:solidFill>
                  <a:srgbClr val="F56617">
                    <a:lumMod val="50000"/>
                  </a:srgbClr>
                </a:solidFill>
                <a:latin typeface="Corbel"/>
              </a:rPr>
              <a:t>PENDIDIKAN MILITER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DEE51D-AA32-4050-BFED-E77976593D5E}"/>
              </a:ext>
            </a:extLst>
          </p:cNvPr>
          <p:cNvSpPr txBox="1"/>
          <p:nvPr/>
        </p:nvSpPr>
        <p:spPr>
          <a:xfrm>
            <a:off x="315854" y="4832016"/>
            <a:ext cx="3582245" cy="1938910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356" tIns="45679" rIns="91356" bIns="45679" rtlCol="0">
            <a:spAutoFit/>
          </a:bodyPr>
          <a:lstStyle/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DIKCABA 13/1</a:t>
            </a:r>
            <a:r>
              <a:rPr lang="id-ID" sz="1200" b="1" dirty="0">
                <a:solidFill>
                  <a:srgbClr val="002060"/>
                </a:solidFill>
                <a:latin typeface="Corbel"/>
              </a:rPr>
              <a:t> TH</a:t>
            </a:r>
            <a:r>
              <a:rPr lang="en-US" sz="1200" b="1" dirty="0">
                <a:solidFill>
                  <a:srgbClr val="002060"/>
                </a:solidFill>
                <a:latin typeface="Corbel"/>
              </a:rPr>
              <a:t> 1994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DIKBREVET KASEL TH. 1996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SUS OPR KOMPUTER TA. 1998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SUS MAINTANANCE KOMPUTER  TH. 2000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SUSBANJUR SANDI TH. 2001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SUS TEKNIK DINAMO TH 2006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SUSBASA RUSIA TH. 2007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SUSBASA INGGRIS TH 2010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DIKTUKPA 41 TH.2011</a:t>
            </a:r>
          </a:p>
          <a:p>
            <a:pPr defTabSz="456755">
              <a:defRPr/>
            </a:pPr>
            <a:r>
              <a:rPr lang="en-US" sz="1200" b="1" dirty="0">
                <a:solidFill>
                  <a:srgbClr val="002060"/>
                </a:solidFill>
                <a:latin typeface="Corbel"/>
              </a:rPr>
              <a:t>DIKSPESPADIK TH. 2020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AB3D419-3482-4F56-9B6D-AE4B2EC2A30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duotone>
              <a:srgbClr val="4BACC6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890" b="91465" l="10000" r="90000">
                        <a14:foregroundMark x1="26860" y1="90660" x2="26860" y2="90660"/>
                        <a14:foregroundMark x1="45814" y1="91626" x2="45814" y2="91626"/>
                        <a14:foregroundMark x1="57326" y1="7890" x2="57326" y2="7890"/>
                        <a14:backgroundMark x1="56163" y1="32367" x2="56163" y2="323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316" y="4596255"/>
            <a:ext cx="1241412" cy="89641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D937E53-F0E2-4A4E-A3BC-59C5F1DCAACE}"/>
              </a:ext>
            </a:extLst>
          </p:cNvPr>
          <p:cNvSpPr txBox="1"/>
          <p:nvPr/>
        </p:nvSpPr>
        <p:spPr>
          <a:xfrm>
            <a:off x="4038779" y="4916619"/>
            <a:ext cx="2725212" cy="30769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356" tIns="45679" rIns="91356" bIns="45679" rtlCol="0">
            <a:spAutoFit/>
          </a:bodyPr>
          <a:lstStyle/>
          <a:p>
            <a:pPr defTabSz="456755">
              <a:defRPr/>
            </a:pPr>
            <a:r>
              <a:rPr lang="en-US" sz="1400" b="1" u="sng" spc="251" dirty="0">
                <a:solidFill>
                  <a:srgbClr val="F56617">
                    <a:lumMod val="50000"/>
                  </a:srgbClr>
                </a:solidFill>
                <a:latin typeface="Corbel"/>
              </a:rPr>
              <a:t>RIWAYAT KEDINASAN</a:t>
            </a:r>
          </a:p>
        </p:txBody>
      </p:sp>
      <p:pic>
        <p:nvPicPr>
          <p:cNvPr id="34" name="Picture 5" descr="Rank icon Stok Vektor, Ilustrasi Rank icon Bebas Royalti - Halaman 32 |  Depositphotos®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89" t="11251" r="23633" b="9052"/>
          <a:stretch/>
        </p:blipFill>
        <p:spPr bwMode="auto">
          <a:xfrm>
            <a:off x="7818533" y="3279061"/>
            <a:ext cx="410198" cy="577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5697291" y="3513827"/>
            <a:ext cx="239130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7388">
              <a:tabLst>
                <a:tab pos="1528763" algn="l"/>
              </a:tabLst>
              <a:defRPr/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SISWA</a:t>
            </a:r>
            <a:r>
              <a:rPr lang="id-ID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 - </a:t>
            </a: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SERDA  TMT 120994</a:t>
            </a:r>
          </a:p>
          <a:p>
            <a:pPr defTabSz="763588">
              <a:defRPr/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SERDA-</a:t>
            </a:r>
            <a:r>
              <a:rPr lang="id-ID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 </a:t>
            </a: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SERTU TMT 240998</a:t>
            </a:r>
          </a:p>
          <a:p>
            <a:pPr defTabSz="765175">
              <a:defRPr/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SERTU</a:t>
            </a:r>
            <a:r>
              <a:rPr lang="id-ID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- </a:t>
            </a: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SERKA TMT 200902</a:t>
            </a:r>
          </a:p>
          <a:p>
            <a:pPr defTabSz="765175">
              <a:defRPr/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SERKA-</a:t>
            </a:r>
            <a:r>
              <a:rPr lang="id-ID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 </a:t>
            </a: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SERMA TMT 210907</a:t>
            </a:r>
            <a:endParaRPr lang="id-ID" sz="1200" b="1" dirty="0">
              <a:solidFill>
                <a:schemeClr val="accent1">
                  <a:lumMod val="50000"/>
                </a:schemeClr>
              </a:solidFill>
              <a:latin typeface="Corbel" panose="020B0503020204020204" pitchFamily="34" charset="0"/>
              <a:ea typeface="ＭＳ Ｐゴシック" pitchFamily="34" charset="-128"/>
            </a:endParaRPr>
          </a:p>
          <a:p>
            <a:pPr>
              <a:defRPr/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SISWA – LETDA </a:t>
            </a:r>
            <a:r>
              <a:rPr lang="id-ID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 </a:t>
            </a: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TMT 120912</a:t>
            </a:r>
          </a:p>
          <a:p>
            <a:pPr>
              <a:defRPr/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LETDA –LETTU</a:t>
            </a:r>
            <a:r>
              <a:rPr lang="id-ID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  </a:t>
            </a: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 TMT 211015</a:t>
            </a:r>
          </a:p>
          <a:p>
            <a:pPr>
              <a:defRPr/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  <a:latin typeface="Corbel" panose="020B0503020204020204" pitchFamily="34" charset="0"/>
                <a:ea typeface="ＭＳ Ｐゴシック" pitchFamily="34" charset="-128"/>
              </a:rPr>
              <a:t>LETTU-KAPTEN TMT 240920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668377" y="5204004"/>
            <a:ext cx="488316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itchFamily="34" charset="0"/>
              <a:buChar char="•"/>
              <a:defRPr/>
            </a:pPr>
            <a:r>
              <a:rPr lang="en-US" sz="1200" b="1" dirty="0">
                <a:latin typeface="Cooper Std Black"/>
                <a:ea typeface="ＭＳ Ｐゴシック" pitchFamily="34" charset="-128"/>
              </a:rPr>
              <a:t>KOARMATIM/SATKOR/KRI SRI TMT 140495</a:t>
            </a:r>
          </a:p>
          <a:p>
            <a:pPr marL="342900" indent="-342900">
              <a:buFont typeface="Arial" pitchFamily="34" charset="0"/>
              <a:buChar char="•"/>
              <a:defRPr/>
            </a:pPr>
            <a:r>
              <a:rPr lang="en-US" sz="1200" b="1" dirty="0">
                <a:latin typeface="Cooper Std Black"/>
                <a:ea typeface="ＭＳ Ｐゴシック" pitchFamily="34" charset="-128"/>
              </a:rPr>
              <a:t>KOARMATIM/SATSEL/KRI NGL TMT 230897</a:t>
            </a:r>
          </a:p>
          <a:p>
            <a:pPr>
              <a:defRPr/>
            </a:pPr>
            <a:r>
              <a:rPr lang="en-US" sz="1200" b="1" dirty="0">
                <a:latin typeface="Cooper Std Black"/>
                <a:ea typeface="ＭＳ Ｐゴシック" pitchFamily="34" charset="-128"/>
              </a:rPr>
              <a:t>KOARMATIM/SASSEL/KRI CKA/ASS KADIVKOM TMT 141012</a:t>
            </a:r>
          </a:p>
          <a:p>
            <a:pPr marL="342900" indent="-342900">
              <a:buFont typeface="Arial" pitchFamily="34" charset="0"/>
              <a:buChar char="•"/>
              <a:defRPr/>
            </a:pPr>
            <a:r>
              <a:rPr lang="en-US" sz="1200" b="1" dirty="0">
                <a:latin typeface="Cooper Std Black"/>
                <a:ea typeface="ＭＳ Ｐゴシック" pitchFamily="34" charset="-128"/>
              </a:rPr>
              <a:t>KOBANGDIKAL/PUSDIKOPSLA/PUSDIKSUS/</a:t>
            </a:r>
            <a:endParaRPr lang="id-ID" sz="1200" b="1" dirty="0">
              <a:latin typeface="Cooper Std Black"/>
              <a:ea typeface="ＭＳ Ｐゴシック" pitchFamily="34" charset="-128"/>
            </a:endParaRPr>
          </a:p>
          <a:p>
            <a:pPr>
              <a:defRPr/>
            </a:pPr>
            <a:r>
              <a:rPr lang="en-US" sz="1200" b="1" dirty="0">
                <a:latin typeface="Cooper Std Black"/>
                <a:ea typeface="ＭＳ Ｐゴシック" pitchFamily="34" charset="-128"/>
              </a:rPr>
              <a:t>SEKASEL/PAUR TU TTMT 281015</a:t>
            </a:r>
          </a:p>
          <a:p>
            <a:pPr indent="349250">
              <a:buFont typeface="Arial" panose="020B0604020202020204" pitchFamily="34" charset="0"/>
              <a:buChar char="•"/>
              <a:defRPr/>
            </a:pPr>
            <a:r>
              <a:rPr lang="en-US" sz="1200" b="1" dirty="0">
                <a:latin typeface="Cooper Std Black"/>
                <a:ea typeface="ＭＳ Ｐゴシック" pitchFamily="34" charset="-128"/>
              </a:rPr>
              <a:t>KODIKLATAL/KODIKOPSLA/PUSDIKSUS/SEKASEL/PADUKDIK TMT 281220 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DBA1DFC-F096-4C2F-8DDF-216B4359790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duotone>
              <a:prstClr val="black"/>
              <a:srgbClr val="8064A2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6000" b="90000" l="6860" r="93256">
                        <a14:foregroundMark x1="52442" y1="30889" x2="52442" y2="30889"/>
                        <a14:foregroundMark x1="30698" y1="48889" x2="30698" y2="48889"/>
                        <a14:foregroundMark x1="13953" y1="70667" x2="13953" y2="70667"/>
                        <a14:foregroundMark x1="84302" y1="22222" x2="84302" y2="22222"/>
                        <a14:foregroundMark x1="93372" y1="47222" x2="93372" y2="47222"/>
                        <a14:foregroundMark x1="21860" y1="16111" x2="21860" y2="16111"/>
                        <a14:foregroundMark x1="45349" y1="6111" x2="45349" y2="6111"/>
                        <a14:foregroundMark x1="6860" y1="45556" x2="6860" y2="4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533" y="5022825"/>
            <a:ext cx="773010" cy="80896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D937E53-F0E2-4A4E-A3BC-59C5F1DCAACE}"/>
              </a:ext>
            </a:extLst>
          </p:cNvPr>
          <p:cNvSpPr txBox="1"/>
          <p:nvPr/>
        </p:nvSpPr>
        <p:spPr>
          <a:xfrm>
            <a:off x="5576665" y="3148509"/>
            <a:ext cx="2439284" cy="30769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356" tIns="45679" rIns="91356" bIns="45679" rtlCol="0">
            <a:spAutoFit/>
          </a:bodyPr>
          <a:lstStyle/>
          <a:p>
            <a:pPr defTabSz="456755">
              <a:defRPr/>
            </a:pPr>
            <a:r>
              <a:rPr lang="en-US" sz="1400" b="1" u="sng" spc="251" dirty="0">
                <a:solidFill>
                  <a:srgbClr val="F56617">
                    <a:lumMod val="50000"/>
                  </a:srgbClr>
                </a:solidFill>
                <a:latin typeface="Corbel"/>
              </a:rPr>
              <a:t>RIWAYAT PANGKAT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671833" y="6455122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738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prstClr val="white"/>
              </a:solidFill>
              <a:latin typeface="Brush Script MT" panose="03060802040406070304" pitchFamily="66" charset="0"/>
            </a:endParaRPr>
          </a:p>
        </p:txBody>
      </p:sp>
      <p:sp>
        <p:nvSpPr>
          <p:cNvPr id="13" name="Rectangle 12"/>
          <p:cNvSpPr/>
          <p:nvPr/>
        </p:nvSpPr>
        <p:spPr>
          <a:xfrm flipV="1">
            <a:off x="1790" y="6062228"/>
            <a:ext cx="8229600" cy="45719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d-ID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52927" y="1486168"/>
            <a:ext cx="8373978" cy="4298874"/>
          </a:xfrm>
          <a:prstGeom prst="roundRect">
            <a:avLst>
              <a:gd name="adj" fmla="val 29197"/>
            </a:avLst>
          </a:prstGeom>
          <a:blipFill>
            <a:blip r:embed="rId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5F4A15"/>
                </a:solidFill>
                <a:effectLst/>
                <a:latin typeface="+mn-lt"/>
                <a:ea typeface="+mj-ea"/>
                <a:cs typeface="+mj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fontAlgn="auto">
              <a:spcAft>
                <a:spcPts val="0"/>
              </a:spcAft>
              <a:defRPr/>
            </a:pPr>
            <a:r>
              <a:rPr lang="en-US" sz="3200" b="0" dirty="0">
                <a:solidFill>
                  <a:srgbClr val="1F3549"/>
                </a:solidFill>
                <a:latin typeface="Bodoni MT Black" panose="02070A03080606020203" pitchFamily="18" charset="0"/>
                <a:cs typeface="Calibri" pitchFamily="34" charset="0"/>
              </a:rPr>
              <a:t>TUJUAN</a:t>
            </a:r>
          </a:p>
          <a:p>
            <a:pPr lvl="0" fontAlgn="auto">
              <a:spcAft>
                <a:spcPts val="0"/>
              </a:spcAft>
              <a:defRPr/>
            </a:pP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</a:p>
          <a:p>
            <a:pPr lvl="0" fontAlgn="auto">
              <a:spcAft>
                <a:spcPts val="0"/>
              </a:spcAft>
              <a:defRPr/>
            </a:pP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Tujuan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dari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pembelajaran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ini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adalah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mendidik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dan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membekali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peserta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didik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dengan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mata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pelajaran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Bangunan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Kapal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Selam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agar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mempunyai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pengetahuan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tentang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Design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dan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Bagunan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kapal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selam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sehingga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mampu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selam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sebagai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pengawak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kapal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selam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TNI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Angkatan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r>
              <a:rPr lang="en-US" sz="2800" i="1" dirty="0" err="1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Laut</a:t>
            </a:r>
            <a:r>
              <a:rPr lang="en-US" sz="2800" i="1" dirty="0">
                <a:solidFill>
                  <a:srgbClr val="1F3549"/>
                </a:solidFill>
                <a:latin typeface="Cambria" panose="02040503050406030204" pitchFamily="18" charset="0"/>
                <a:cs typeface="Calibri" pitchFamily="34" charset="0"/>
              </a:rPr>
              <a:t> </a:t>
            </a:r>
            <a:endParaRPr kumimoji="0" lang="id-ID" sz="2800" b="1" i="0" u="none" strike="noStrike" kern="1200" cap="none" spc="0" normalizeH="0" baseline="0" noProof="0" dirty="0">
              <a:ln>
                <a:noFill/>
              </a:ln>
              <a:solidFill>
                <a:srgbClr val="1F3549"/>
              </a:solidFill>
              <a:effectLst/>
              <a:uLnTx/>
              <a:uFillTx/>
              <a:latin typeface="Cambria" panose="02040503050406030204" pitchFamily="18" charset="0"/>
            </a:endParaRPr>
          </a:p>
        </p:txBody>
      </p:sp>
      <p:sp>
        <p:nvSpPr>
          <p:cNvPr id="27" name="Slide Number Placeholder 1">
            <a:extLst>
              <a:ext uri="{FF2B5EF4-FFF2-40B4-BE49-F238E27FC236}">
                <a16:creationId xmlns:a16="http://schemas.microsoft.com/office/drawing/2014/main" id="{1430FB02-3401-472D-B9E8-A481ACB04EEC}"/>
              </a:ext>
            </a:extLst>
          </p:cNvPr>
          <p:cNvSpPr txBox="1">
            <a:spLocks/>
          </p:cNvSpPr>
          <p:nvPr/>
        </p:nvSpPr>
        <p:spPr>
          <a:xfrm>
            <a:off x="8918752" y="6477479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fld id="{CED765A6-E886-4F73-AB78-4A1EAF139384}" type="slidenum">
              <a:rPr lang="id-ID" sz="2000" smtClean="0">
                <a:solidFill>
                  <a:schemeClr val="bg1"/>
                </a:solidFill>
              </a:rPr>
              <a:pPr/>
              <a:t>3</a:t>
            </a:fld>
            <a:endParaRPr lang="id-ID" sz="20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6CB143-EBDC-4C08-A565-F656879FEDEB}"/>
              </a:ext>
            </a:extLst>
          </p:cNvPr>
          <p:cNvSpPr txBox="1"/>
          <p:nvPr/>
        </p:nvSpPr>
        <p:spPr>
          <a:xfrm>
            <a:off x="0" y="6107947"/>
            <a:ext cx="540227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Kurikulum</a:t>
            </a: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12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Dikbrevet</a:t>
            </a: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12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Kapal</a:t>
            </a: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12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Selam</a:t>
            </a: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</a:p>
          <a:p>
            <a:pPr algn="ctr"/>
            <a:r>
              <a:rPr lang="id-ID" sz="1200" dirty="0"/>
              <a:t>KEP/2138/VIII/2019 </a:t>
            </a:r>
            <a:r>
              <a:rPr lang="en-US" sz="1200" dirty="0"/>
              <a:t>TANGGAL   </a:t>
            </a:r>
            <a:r>
              <a:rPr lang="id-ID" sz="1200" dirty="0"/>
              <a:t>07 AGUSTUS 2019 UNTUK PERWIRA</a:t>
            </a:r>
            <a:endParaRPr lang="en-US" sz="1200" dirty="0"/>
          </a:p>
          <a:p>
            <a:pPr algn="ctr"/>
            <a:r>
              <a:rPr lang="id-ID" sz="1200" dirty="0"/>
              <a:t>KEP/4025/XII/2019 TANGGAL 30 DESEMBER 2019 UNTUK BINTARA DAN TAMTAMA</a:t>
            </a:r>
          </a:p>
          <a:p>
            <a:pPr algn="ctr"/>
            <a:endParaRPr lang="id-ID" sz="1200" dirty="0"/>
          </a:p>
          <a:p>
            <a:pPr algn="ctr"/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endParaRPr lang="id-ID" sz="12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655791" y="6455122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979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prstClr val="white"/>
              </a:solidFill>
              <a:latin typeface="Brush Script MT" panose="03060802040406070304" pitchFamily="66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 flipV="1">
            <a:off x="1790" y="6205371"/>
            <a:ext cx="8229600" cy="45719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id-ID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30130" y="1536868"/>
            <a:ext cx="8496776" cy="4578663"/>
          </a:xfrm>
          <a:prstGeom prst="roundRect">
            <a:avLst>
              <a:gd name="adj" fmla="val 29197"/>
            </a:avLst>
          </a:prstGeom>
          <a:blipFill>
            <a:blip r:embed="rId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5F4A15"/>
                </a:solidFill>
                <a:effectLst/>
                <a:latin typeface="+mn-lt"/>
                <a:ea typeface="+mj-ea"/>
                <a:cs typeface="+mj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fontAlgn="auto">
              <a:lnSpc>
                <a:spcPct val="100000"/>
              </a:lnSpc>
              <a:spcAft>
                <a:spcPts val="0"/>
              </a:spcAft>
              <a:defRPr/>
            </a:pPr>
            <a:r>
              <a:rPr lang="en-US" sz="3600" b="0" dirty="0">
                <a:solidFill>
                  <a:srgbClr val="1F3549"/>
                </a:solidFill>
                <a:latin typeface="Bodoni MT Black" panose="02070A03080606020203" pitchFamily="18" charset="0"/>
                <a:cs typeface="Calibri" pitchFamily="34" charset="0"/>
              </a:rPr>
              <a:t>SASARAN</a:t>
            </a:r>
          </a:p>
          <a:p>
            <a:pPr fontAlgn="auto">
              <a:lnSpc>
                <a:spcPct val="100000"/>
              </a:lnSpc>
              <a:spcAft>
                <a:spcPts val="0"/>
              </a:spcAft>
              <a:defRPr/>
            </a:pPr>
            <a:endParaRPr lang="en-US" sz="3600" b="0" dirty="0">
              <a:solidFill>
                <a:srgbClr val="1F3549"/>
              </a:solidFill>
              <a:latin typeface="Bodoni MT Black" panose="02070A03080606020203" pitchFamily="18" charset="0"/>
              <a:cs typeface="Calibri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Sasaran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pembelajaran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diharapkan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peserta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didik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mampu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1F354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b="1" u="none" strike="noStrike" kern="1200" cap="none" spc="0" normalizeH="0" baseline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Menjelaskan</a:t>
            </a:r>
            <a:r>
              <a:rPr kumimoji="0" lang="en-US" b="1" u="none" strike="noStrike" kern="1200" cap="none" spc="0" normalizeH="0" baseline="0" noProof="0" dirty="0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b="1" u="none" strike="noStrike" kern="1200" cap="none" spc="0" normalizeH="0" baseline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bagian</a:t>
            </a:r>
            <a:r>
              <a:rPr kumimoji="0" lang="en-US" b="1" u="none" strike="noStrike" kern="1200" cap="none" spc="0" normalizeH="0" baseline="0" noProof="0" dirty="0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b="1" u="none" strike="noStrike" kern="1200" cap="none" spc="0" normalizeH="0" baseline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pokok</a:t>
            </a:r>
            <a:r>
              <a:rPr kumimoji="0" lang="en-US" b="1" u="none" strike="noStrike" kern="1200" cap="none" spc="0" normalizeH="0" baseline="0" noProof="0" dirty="0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b="1" u="none" strike="noStrike" kern="1200" cap="none" spc="0" normalizeH="0" baseline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kasel</a:t>
            </a:r>
            <a:endParaRPr kumimoji="0" lang="en-US" b="1" u="none" strike="noStrike" kern="1200" cap="none" spc="0" normalizeH="0" baseline="0" noProof="0" dirty="0">
              <a:ln>
                <a:noFill/>
              </a:ln>
              <a:solidFill>
                <a:srgbClr val="1F3549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Menjelaskan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bentuk</a:t>
            </a:r>
            <a:r>
              <a:rPr lang="en-US" dirty="0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1F35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kasel</a:t>
            </a:r>
            <a:endParaRPr lang="en-US" dirty="0">
              <a:solidFill>
                <a:srgbClr val="1F354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b="1" u="none" strike="noStrike" kern="1200" cap="none" spc="0" normalizeH="0" baseline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Menjelaskan</a:t>
            </a:r>
            <a:r>
              <a:rPr kumimoji="0" lang="en-US" b="1" u="none" strike="noStrike" kern="1200" cap="none" spc="0" normalizeH="0" noProof="0" dirty="0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b="1" u="none" strike="noStrike" kern="1200" cap="none" spc="0" normalizeH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tangki</a:t>
            </a:r>
            <a:r>
              <a:rPr kumimoji="0" lang="en-US" b="1" u="none" strike="noStrike" kern="1200" cap="none" spc="0" normalizeH="0" noProof="0" dirty="0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b="1" u="none" strike="noStrike" kern="1200" cap="none" spc="0" normalizeH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kasel</a:t>
            </a:r>
            <a:endParaRPr kumimoji="0" lang="en-US" b="1" u="none" strike="noStrike" kern="1200" cap="none" spc="0" normalizeH="0" noProof="0" dirty="0">
              <a:ln>
                <a:noFill/>
              </a:ln>
              <a:solidFill>
                <a:srgbClr val="1F3549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b="1" u="none" strike="noStrike" kern="1200" cap="none" spc="0" normalizeH="0" baseline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Menjelaskan</a:t>
            </a:r>
            <a:r>
              <a:rPr kumimoji="0" lang="en-US" b="1" u="none" strike="noStrike" kern="1200" cap="none" spc="0" normalizeH="0" baseline="0" noProof="0" dirty="0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b="1" u="none" strike="noStrike" kern="1200" cap="none" spc="0" normalizeH="0" baseline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kontruksi</a:t>
            </a:r>
            <a:r>
              <a:rPr kumimoji="0" lang="en-US" b="1" u="none" strike="noStrike" kern="1200" cap="none" spc="0" normalizeH="0" baseline="0" noProof="0" dirty="0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b="1" u="none" strike="noStrike" kern="1200" cap="none" spc="0" normalizeH="0" baseline="0" noProof="0" dirty="0" err="1">
                <a:ln>
                  <a:noFill/>
                </a:ln>
                <a:solidFill>
                  <a:srgbClr val="1F3549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kasel</a:t>
            </a:r>
            <a:endParaRPr kumimoji="0" lang="en-US" b="1" u="none" strike="noStrike" kern="1200" cap="none" spc="0" normalizeH="0" baseline="0" noProof="0" dirty="0">
              <a:ln>
                <a:noFill/>
              </a:ln>
              <a:solidFill>
                <a:srgbClr val="1F3549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id-ID" sz="3200" b="1" u="none" strike="noStrike" kern="1200" cap="none" spc="0" normalizeH="0" baseline="0" noProof="0" dirty="0">
              <a:ln>
                <a:noFill/>
              </a:ln>
              <a:solidFill>
                <a:srgbClr val="1F3549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6CB143-EBDC-4C08-A565-F656879FEDEB}"/>
              </a:ext>
            </a:extLst>
          </p:cNvPr>
          <p:cNvSpPr txBox="1"/>
          <p:nvPr/>
        </p:nvSpPr>
        <p:spPr>
          <a:xfrm>
            <a:off x="101906" y="6237455"/>
            <a:ext cx="532597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Kurikulum</a:t>
            </a: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12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Dikbrevet</a:t>
            </a: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12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Kapal</a:t>
            </a: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12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Selam</a:t>
            </a:r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</a:p>
          <a:p>
            <a:pPr algn="ctr"/>
            <a:r>
              <a:rPr lang="id-ID" sz="1200" dirty="0"/>
              <a:t>KEP/2138/VIII/2019 </a:t>
            </a:r>
            <a:r>
              <a:rPr lang="en-US" sz="1200" dirty="0"/>
              <a:t>TANGGAL   </a:t>
            </a:r>
            <a:r>
              <a:rPr lang="id-ID" sz="1200" dirty="0"/>
              <a:t>07 AGUSTUS 2019 UNTUK PERWIRA</a:t>
            </a:r>
            <a:endParaRPr lang="en-US" sz="1200" dirty="0"/>
          </a:p>
          <a:p>
            <a:pPr algn="ctr"/>
            <a:r>
              <a:rPr lang="id-ID" sz="1200" dirty="0"/>
              <a:t>KEP/4025/XII/2019 TANGGAL 30 DESEMBER 2019 UNTUK BINTARA DAN TAMTAMA</a:t>
            </a:r>
          </a:p>
          <a:p>
            <a:pPr algn="ctr"/>
            <a:endParaRPr lang="id-ID" sz="1200" dirty="0"/>
          </a:p>
          <a:p>
            <a:pPr algn="ctr"/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endParaRPr lang="id-ID" sz="12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23" name="object 11">
            <a:extLst>
              <a:ext uri="{FF2B5EF4-FFF2-40B4-BE49-F238E27FC236}">
                <a16:creationId xmlns:a16="http://schemas.microsoft.com/office/drawing/2014/main" id="{762562D2-3BD3-43DE-8001-A244EEA1EB59}"/>
              </a:ext>
            </a:extLst>
          </p:cNvPr>
          <p:cNvSpPr txBox="1"/>
          <p:nvPr/>
        </p:nvSpPr>
        <p:spPr>
          <a:xfrm>
            <a:off x="1573155" y="19123"/>
            <a:ext cx="2016205" cy="223997"/>
          </a:xfrm>
          <a:prstGeom prst="rect">
            <a:avLst/>
          </a:prstGeom>
        </p:spPr>
        <p:txBody>
          <a:bodyPr vert="horz" wrap="square" lIns="0" tIns="8471" rIns="0" bIns="0" rtlCol="0">
            <a:spAutoFit/>
          </a:bodyPr>
          <a:lstStyle/>
          <a:p>
            <a:pPr marL="7701">
              <a:spcBef>
                <a:spcPts val="67"/>
              </a:spcBef>
            </a:pPr>
            <a:r>
              <a:rPr lang="en-US" sz="1400" b="1" spc="127" dirty="0">
                <a:solidFill>
                  <a:srgbClr val="FFFFFF"/>
                </a:solidFill>
                <a:latin typeface="Liberation Sans Narrow"/>
                <a:cs typeface="Liberation Sans Narrow"/>
              </a:rPr>
              <a:t>SPOTMAR</a:t>
            </a:r>
            <a:r>
              <a:rPr sz="1400" b="1" spc="121" dirty="0">
                <a:solidFill>
                  <a:srgbClr val="FFFFFF"/>
                </a:solidFill>
                <a:latin typeface="Liberation Sans Narrow"/>
                <a:cs typeface="Liberation Sans Narrow"/>
              </a:rPr>
              <a:t>AL</a:t>
            </a:r>
            <a:endParaRPr sz="1400" dirty="0">
              <a:latin typeface="Liberation Sans Narrow"/>
              <a:cs typeface="Liberation Sans Narrow"/>
            </a:endParaRPr>
          </a:p>
        </p:txBody>
      </p:sp>
      <p:sp>
        <p:nvSpPr>
          <p:cNvPr id="27" name="Slide Number Placeholder 1">
            <a:extLst>
              <a:ext uri="{FF2B5EF4-FFF2-40B4-BE49-F238E27FC236}">
                <a16:creationId xmlns:a16="http://schemas.microsoft.com/office/drawing/2014/main" id="{1430FB02-3401-472D-B9E8-A481ACB04EEC}"/>
              </a:ext>
            </a:extLst>
          </p:cNvPr>
          <p:cNvSpPr txBox="1">
            <a:spLocks/>
          </p:cNvSpPr>
          <p:nvPr/>
        </p:nvSpPr>
        <p:spPr>
          <a:xfrm>
            <a:off x="8918752" y="6477479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fld id="{CED765A6-E886-4F73-AB78-4A1EAF139384}" type="slidenum">
              <a:rPr lang="id-ID" sz="2000" smtClean="0">
                <a:solidFill>
                  <a:schemeClr val="bg1"/>
                </a:solidFill>
              </a:rPr>
              <a:pPr/>
              <a:t>4</a:t>
            </a:fld>
            <a:endParaRPr lang="id-ID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87875" y="6471164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687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A728384-87ED-4E87-8F78-97EB653FDC67}"/>
              </a:ext>
            </a:extLst>
          </p:cNvPr>
          <p:cNvSpPr txBox="1"/>
          <p:nvPr/>
        </p:nvSpPr>
        <p:spPr>
          <a:xfrm rot="16200000">
            <a:off x="-665748" y="3293097"/>
            <a:ext cx="1992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rgbClr val="F0EEF0"/>
                </a:solidFill>
                <a:latin typeface="Tw Cen MT" panose="020B0602020104020603" pitchFamily="34" charset="0"/>
              </a:rPr>
              <a:t>S. M. A. R. T</a:t>
            </a:r>
          </a:p>
        </p:txBody>
      </p:sp>
      <p:sp>
        <p:nvSpPr>
          <p:cNvPr id="4" name="Rectangle 3"/>
          <p:cNvSpPr/>
          <p:nvPr/>
        </p:nvSpPr>
        <p:spPr>
          <a:xfrm>
            <a:off x="522899" y="-1436914"/>
            <a:ext cx="8915015" cy="3200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91842" y="3317844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i="1" dirty="0">
                  <a:latin typeface="Tw Cen MT" panose="020B0602020104020603" pitchFamily="34" charset="0"/>
                </a:rPr>
                <a:t>PENDORONGAN</a:t>
              </a: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228944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i="1" dirty="0">
                  <a:latin typeface="Tw Cen MT" panose="020B0602020104020603" pitchFamily="34" charset="0"/>
                </a:rPr>
                <a:t>SEWACO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312721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Tw Cen MT" panose="020B0602020104020603" pitchFamily="34" charset="0"/>
                </a:rPr>
                <a:t>PLATFORM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55914" y="4791"/>
            <a:ext cx="9574094" cy="6858000"/>
            <a:chOff x="491575" y="0"/>
            <a:chExt cx="9574094" cy="685800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hlinkClick r:id="rId5" action="ppaction://hlinksldjump"/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312720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i="1" dirty="0">
                  <a:latin typeface="Tw Cen MT" panose="020B0602020104020603" pitchFamily="34" charset="0"/>
                </a:rPr>
                <a:t>BAKAP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FD3EE0D-FD02-4885-9AC0-03F414A9888F}"/>
              </a:ext>
            </a:extLst>
          </p:cNvPr>
          <p:cNvGrpSpPr/>
          <p:nvPr/>
        </p:nvGrpSpPr>
        <p:grpSpPr>
          <a:xfrm>
            <a:off x="-7638543" y="-1"/>
            <a:ext cx="8692331" cy="6858000"/>
            <a:chOff x="718505" y="-1"/>
            <a:chExt cx="8692331" cy="685800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60A9D552-2EF0-4DB4-9DC6-F52F2FD55E3C}"/>
                </a:ext>
              </a:extLst>
            </p:cNvPr>
            <p:cNvSpPr/>
            <p:nvPr/>
          </p:nvSpPr>
          <p:spPr>
            <a:xfrm>
              <a:off x="718505" y="-1"/>
              <a:ext cx="869233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: Shape 41">
              <a:extLst>
                <a:ext uri="{FF2B5EF4-FFF2-40B4-BE49-F238E27FC236}">
                  <a16:creationId xmlns:a16="http://schemas.microsoft.com/office/drawing/2014/main" id="{DA27D1F1-923F-4591-A07A-39E775B734F9}"/>
                </a:ext>
              </a:extLst>
            </p:cNvPr>
            <p:cNvSpPr/>
            <p:nvPr/>
          </p:nvSpPr>
          <p:spPr>
            <a:xfrm>
              <a:off x="8242436" y="2337439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TextBox 48">
              <a:hlinkClick r:id="rId6" action="ppaction://hlinksldjump"/>
              <a:extLst>
                <a:ext uri="{FF2B5EF4-FFF2-40B4-BE49-F238E27FC236}">
                  <a16:creationId xmlns:a16="http://schemas.microsoft.com/office/drawing/2014/main" id="{0E895421-2372-4C7F-93D2-3B0353A6E7BD}"/>
                </a:ext>
              </a:extLst>
            </p:cNvPr>
            <p:cNvSpPr txBox="1"/>
            <p:nvPr/>
          </p:nvSpPr>
          <p:spPr>
            <a:xfrm rot="16200000">
              <a:off x="8091629" y="3312719"/>
              <a:ext cx="1992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Tw Cen MT" panose="020B0602020104020603" pitchFamily="34" charset="0"/>
                </a:rPr>
                <a:t>SPELKTEK</a:t>
              </a: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1A9D6167-F7B8-4BFF-8BC5-2D13EF0CF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340472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9395082" y="-70501"/>
            <a:ext cx="9927504" cy="6928499"/>
            <a:chOff x="-9337032" y="-1"/>
            <a:chExt cx="9927504" cy="685800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738260" y="3189608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33583" y="3247473"/>
              <a:ext cx="530600" cy="530600"/>
            </a:xfrm>
            <a:prstGeom prst="rect">
              <a:avLst/>
            </a:prstGeom>
            <a:solidFill>
              <a:schemeClr val="tx1"/>
            </a:solidFill>
          </p:spPr>
        </p:pic>
      </p:grp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5805058" y="6187367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653784" y="64691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88C5CD2-8D88-4E1A-968C-C3E256B4316C}"/>
              </a:ext>
            </a:extLst>
          </p:cNvPr>
          <p:cNvSpPr/>
          <p:nvPr/>
        </p:nvSpPr>
        <p:spPr>
          <a:xfrm>
            <a:off x="6241050" y="6187367"/>
            <a:ext cx="451824" cy="451824"/>
          </a:xfrm>
          <a:prstGeom prst="ellipse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9CA212B-3524-454E-9129-17FD0E8983F0}"/>
              </a:ext>
            </a:extLst>
          </p:cNvPr>
          <p:cNvSpPr/>
          <p:nvPr/>
        </p:nvSpPr>
        <p:spPr>
          <a:xfrm>
            <a:off x="3440154" y="6187367"/>
            <a:ext cx="451824" cy="451824"/>
          </a:xfrm>
          <a:prstGeom prst="ellipse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487D07D-4424-43AA-9CF5-4A04A38B6C2D}"/>
              </a:ext>
            </a:extLst>
          </p:cNvPr>
          <p:cNvSpPr/>
          <p:nvPr/>
        </p:nvSpPr>
        <p:spPr>
          <a:xfrm>
            <a:off x="5099717" y="6187367"/>
            <a:ext cx="451824" cy="451824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1E021E3-C26E-4AB9-81EB-239E3D1BBAB2}"/>
              </a:ext>
            </a:extLst>
          </p:cNvPr>
          <p:cNvSpPr/>
          <p:nvPr/>
        </p:nvSpPr>
        <p:spPr>
          <a:xfrm>
            <a:off x="4530622" y="6187367"/>
            <a:ext cx="451824" cy="451824"/>
          </a:xfrm>
          <a:prstGeom prst="ellipse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5AD4D6E-2D38-486B-8F61-738D1E4773C2}"/>
              </a:ext>
            </a:extLst>
          </p:cNvPr>
          <p:cNvSpPr/>
          <p:nvPr/>
        </p:nvSpPr>
        <p:spPr>
          <a:xfrm>
            <a:off x="3986436" y="6187367"/>
            <a:ext cx="451824" cy="45182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88F111D-10A0-4CCB-B20B-B33508AA6193}"/>
              </a:ext>
            </a:extLst>
          </p:cNvPr>
          <p:cNvSpPr/>
          <p:nvPr/>
        </p:nvSpPr>
        <p:spPr>
          <a:xfrm>
            <a:off x="5657518" y="6187367"/>
            <a:ext cx="451824" cy="451824"/>
          </a:xfrm>
          <a:prstGeom prst="ellipse">
            <a:avLst/>
          </a:prstGeom>
          <a:solidFill>
            <a:srgbClr val="00A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0872" y="2031822"/>
            <a:ext cx="5706231" cy="3597398"/>
          </a:xfrm>
          <a:prstGeom prst="rect">
            <a:avLst/>
          </a:prstGeom>
        </p:spPr>
      </p:pic>
      <p:sp>
        <p:nvSpPr>
          <p:cNvPr id="61" name="Oval 60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2268328" y="684460"/>
            <a:ext cx="5519704" cy="523220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</a:bodyPr>
          <a:lstStyle/>
          <a:p>
            <a:pPr algn="ctr"/>
            <a:r>
              <a:rPr lang="en-US" sz="2800" b="1" dirty="0">
                <a:latin typeface="Arial Black" panose="020B0A04020102020204" pitchFamily="34" charset="0"/>
              </a:rPr>
              <a:t>BANGUNAN KAPAL SELAM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2209709" y="682119"/>
            <a:ext cx="5519704" cy="523220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srgbClr val="00B050"/>
                </a:solidFill>
                <a:latin typeface="Arial Black" panose="020B0A04020102020204" pitchFamily="34" charset="0"/>
              </a:rPr>
              <a:t>BANGUNAN KAPAL SELAM</a:t>
            </a:r>
          </a:p>
        </p:txBody>
      </p:sp>
    </p:spTree>
    <p:extLst>
      <p:ext uri="{BB962C8B-B14F-4D97-AF65-F5344CB8AC3E}">
        <p14:creationId xmlns:p14="http://schemas.microsoft.com/office/powerpoint/2010/main" val="121488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28576" y="1304796"/>
            <a:ext cx="9172576" cy="555320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34701" y="1547442"/>
            <a:ext cx="433804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tannic Bold" panose="020B0903060703020204" pitchFamily="34" charset="0"/>
              </a:rPr>
              <a:t>SPEKTEK </a:t>
            </a:r>
          </a:p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tannic Bold" panose="020B0903060703020204" pitchFamily="34" charset="0"/>
              </a:rPr>
              <a:t>KAPAL SELAM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711" y="3713045"/>
            <a:ext cx="6315379" cy="27336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70850" y="2296997"/>
            <a:ext cx="3862316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id-ID" sz="1600" b="1" dirty="0"/>
              <a:t>BUATAN	:  HOWALDSTWERKE DEUTSCHE </a:t>
            </a:r>
            <a:endParaRPr lang="en-US" sz="1600" dirty="0"/>
          </a:p>
          <a:p>
            <a:r>
              <a:rPr lang="id-ID" sz="1600" b="1" dirty="0"/>
              <a:t>   </a:t>
            </a:r>
            <a:r>
              <a:rPr lang="en-US" sz="1600" b="1" dirty="0"/>
              <a:t>                    </a:t>
            </a:r>
            <a:r>
              <a:rPr lang="id-ID" sz="1600" b="1" dirty="0"/>
              <a:t>WERFE  ( HDW ) – JERMAN</a:t>
            </a:r>
            <a:endParaRPr lang="en-US" sz="1600" dirty="0"/>
          </a:p>
          <a:p>
            <a:r>
              <a:rPr lang="id-ID" sz="1600" b="1" dirty="0"/>
              <a:t>TAHUN PEMBUAT</a:t>
            </a:r>
            <a:r>
              <a:rPr lang="en-US" sz="1600" b="1" dirty="0"/>
              <a:t> 		</a:t>
            </a:r>
            <a:r>
              <a:rPr lang="id-ID" sz="1600" b="1" dirty="0"/>
              <a:t>:  1979 – 1980</a:t>
            </a:r>
            <a:endParaRPr lang="en-US" sz="1600" dirty="0"/>
          </a:p>
          <a:p>
            <a:r>
              <a:rPr lang="id-ID" sz="1600" b="1" dirty="0"/>
              <a:t>MASUK JAJARAN TNI AL</a:t>
            </a:r>
            <a:r>
              <a:rPr lang="en-US" sz="1600" b="1" dirty="0"/>
              <a:t> 	</a:t>
            </a:r>
            <a:r>
              <a:rPr lang="id-ID" sz="1600" b="1" dirty="0"/>
              <a:t>:  1981</a:t>
            </a:r>
            <a:endParaRPr lang="en-US" sz="1600" dirty="0"/>
          </a:p>
          <a:p>
            <a:r>
              <a:rPr lang="id-ID" sz="1600" b="1" dirty="0"/>
              <a:t>PANJANG 	</a:t>
            </a:r>
            <a:r>
              <a:rPr lang="en-US" sz="1600" b="1" dirty="0"/>
              <a:t>			</a:t>
            </a:r>
            <a:r>
              <a:rPr lang="id-ID" sz="1600" b="1" dirty="0"/>
              <a:t>:  59,57 M</a:t>
            </a:r>
            <a:endParaRPr lang="en-US" sz="1600" dirty="0"/>
          </a:p>
          <a:p>
            <a:r>
              <a:rPr lang="id-ID" sz="1600" b="1" dirty="0"/>
              <a:t>PANJANG BADAN TEKAN	:  45, 159 M</a:t>
            </a:r>
            <a:endParaRPr lang="en-US" sz="1600" dirty="0"/>
          </a:p>
          <a:p>
            <a:r>
              <a:rPr lang="id-ID" sz="1600" b="1" dirty="0"/>
              <a:t>LEBAR</a:t>
            </a:r>
            <a:r>
              <a:rPr lang="en-US" sz="1600" b="1" dirty="0"/>
              <a:t> 				</a:t>
            </a:r>
            <a:r>
              <a:rPr lang="id-ID" sz="1600" b="1" dirty="0"/>
              <a:t>:  6,2 M</a:t>
            </a:r>
            <a:endParaRPr lang="en-US" sz="1600" dirty="0"/>
          </a:p>
          <a:p>
            <a:r>
              <a:rPr lang="id-ID" sz="1600" b="1" dirty="0"/>
              <a:t>TINGGI SARAT AIR</a:t>
            </a:r>
            <a:r>
              <a:rPr lang="en-US" sz="1600" b="1" dirty="0"/>
              <a:t>  		</a:t>
            </a:r>
            <a:r>
              <a:rPr lang="id-ID" sz="1600" b="1" dirty="0"/>
              <a:t>:  5,50 M</a:t>
            </a:r>
            <a:endParaRPr lang="en-US" sz="1600" dirty="0"/>
          </a:p>
          <a:p>
            <a:r>
              <a:rPr lang="id-ID" sz="1600" b="1" dirty="0"/>
              <a:t>DISPLACEMENT	</a:t>
            </a:r>
            <a:r>
              <a:rPr lang="en-US" sz="1600" b="1" dirty="0"/>
              <a:t>		</a:t>
            </a:r>
            <a:r>
              <a:rPr lang="id-ID" sz="1600" b="1" dirty="0"/>
              <a:t>:  1390 TON</a:t>
            </a:r>
            <a:endParaRPr lang="en-US" sz="1600" dirty="0"/>
          </a:p>
          <a:p>
            <a:r>
              <a:rPr lang="en-US" sz="1600" b="1" dirty="0"/>
              <a:t>SENJATA  				: TORPEDO SUT</a:t>
            </a:r>
          </a:p>
          <a:p>
            <a:r>
              <a:rPr lang="en-US" sz="1600" b="1" dirty="0"/>
              <a:t>		   	   		 BLACK SHARK</a:t>
            </a:r>
          </a:p>
        </p:txBody>
      </p:sp>
      <p:sp>
        <p:nvSpPr>
          <p:cNvPr id="9" name="5-Point Star 8">
            <a:hlinkClick r:id="rId6" action="ppaction://hlinkfile"/>
          </p:cNvPr>
          <p:cNvSpPr/>
          <p:nvPr/>
        </p:nvSpPr>
        <p:spPr>
          <a:xfrm>
            <a:off x="8605409" y="5079884"/>
            <a:ext cx="266699" cy="31243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triped Right Arrow 4">
            <a:hlinkClick r:id="rId7" action="ppaction://hlinksldjump"/>
          </p:cNvPr>
          <p:cNvSpPr/>
          <p:nvPr/>
        </p:nvSpPr>
        <p:spPr>
          <a:xfrm>
            <a:off x="8592022" y="5917052"/>
            <a:ext cx="330188" cy="262711"/>
          </a:xfrm>
          <a:prstGeom prst="strip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464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-28576" y="1304796"/>
            <a:ext cx="9172576" cy="555320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Alternate Process 16"/>
          <p:cNvSpPr/>
          <p:nvPr/>
        </p:nvSpPr>
        <p:spPr>
          <a:xfrm>
            <a:off x="5688648" y="4479543"/>
            <a:ext cx="3123256" cy="933034"/>
          </a:xfrm>
          <a:prstGeom prst="flowChartAlternate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Alternate Process 17"/>
          <p:cNvSpPr/>
          <p:nvPr/>
        </p:nvSpPr>
        <p:spPr>
          <a:xfrm>
            <a:off x="5873132" y="4641886"/>
            <a:ext cx="2737065" cy="587270"/>
          </a:xfrm>
          <a:prstGeom prst="flowChartAlternateProces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4245" y="1458026"/>
            <a:ext cx="78325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tannic Bold" panose="020B0903060703020204" pitchFamily="34" charset="0"/>
              </a:rPr>
              <a:t>BANGUNAN KAPAL SELAM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14739" t="17304" r="11100" b="14599"/>
          <a:stretch/>
        </p:blipFill>
        <p:spPr>
          <a:xfrm>
            <a:off x="201600" y="2524061"/>
            <a:ext cx="5432438" cy="374120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847370" y="4643133"/>
            <a:ext cx="266848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BADAN TEKAN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Flowchart: Alternate Process 8"/>
          <p:cNvSpPr/>
          <p:nvPr/>
        </p:nvSpPr>
        <p:spPr>
          <a:xfrm>
            <a:off x="5980624" y="3064165"/>
            <a:ext cx="2763040" cy="933034"/>
          </a:xfrm>
          <a:prstGeom prst="flowChartAlternate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Alternate Process 14"/>
          <p:cNvSpPr/>
          <p:nvPr/>
        </p:nvSpPr>
        <p:spPr>
          <a:xfrm>
            <a:off x="6133024" y="3226508"/>
            <a:ext cx="2486309" cy="587270"/>
          </a:xfrm>
          <a:prstGeom prst="flowChartAlternateProces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33024" y="3211746"/>
            <a:ext cx="241983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BADAN LUAR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1" name="Sun 10">
            <a:hlinkClick r:id="rId6" action="ppaction://hlinksldjump"/>
          </p:cNvPr>
          <p:cNvSpPr/>
          <p:nvPr/>
        </p:nvSpPr>
        <p:spPr>
          <a:xfrm>
            <a:off x="8680477" y="2702736"/>
            <a:ext cx="346925" cy="528854"/>
          </a:xfrm>
          <a:prstGeom prst="su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un 20">
            <a:hlinkClick r:id="rId7" action="ppaction://hlinksldjump"/>
          </p:cNvPr>
          <p:cNvSpPr/>
          <p:nvPr/>
        </p:nvSpPr>
        <p:spPr>
          <a:xfrm>
            <a:off x="8737493" y="4100433"/>
            <a:ext cx="346925" cy="528854"/>
          </a:xfrm>
          <a:prstGeom prst="su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51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4019" y="1760561"/>
            <a:ext cx="24456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KESIMPULAN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0066" y="2656269"/>
            <a:ext cx="75858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i="1" dirty="0" err="1">
                <a:latin typeface="Bookman Old Style" panose="02050604050505020204" pitchFamily="18" charset="0"/>
              </a:rPr>
              <a:t>Kapal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selam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indonesia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memiliki</a:t>
            </a:r>
            <a:r>
              <a:rPr lang="en-US" sz="2000" i="1" dirty="0">
                <a:latin typeface="Bookman Old Style" panose="02050604050505020204" pitchFamily="18" charset="0"/>
              </a:rPr>
              <a:t> 2 </a:t>
            </a:r>
            <a:r>
              <a:rPr lang="en-US" sz="2000" i="1" dirty="0" err="1">
                <a:latin typeface="Bookman Old Style" panose="02050604050505020204" pitchFamily="18" charset="0"/>
              </a:rPr>
              <a:t>jenis</a:t>
            </a:r>
            <a:r>
              <a:rPr lang="en-US" sz="2000" i="1" dirty="0">
                <a:latin typeface="Bookman Old Style" panose="02050604050505020204" pitchFamily="18" charset="0"/>
              </a:rPr>
              <a:t>  </a:t>
            </a:r>
            <a:r>
              <a:rPr lang="en-US" sz="2000" i="1" dirty="0" err="1">
                <a:latin typeface="Bookman Old Style" panose="02050604050505020204" pitchFamily="18" charset="0"/>
              </a:rPr>
              <a:t>yaitu</a:t>
            </a:r>
            <a:r>
              <a:rPr lang="en-US" sz="2000" i="1" dirty="0">
                <a:latin typeface="Bookman Old Style" panose="02050604050505020204" pitchFamily="18" charset="0"/>
              </a:rPr>
              <a:t> 1300 </a:t>
            </a:r>
            <a:r>
              <a:rPr lang="en-US" sz="2000" i="1" dirty="0" err="1">
                <a:latin typeface="Bookman Old Style" panose="02050604050505020204" pitchFamily="18" charset="0"/>
              </a:rPr>
              <a:t>dan</a:t>
            </a:r>
            <a:r>
              <a:rPr lang="en-US" sz="2000" i="1" dirty="0">
                <a:latin typeface="Bookman Old Style" panose="02050604050505020204" pitchFamily="18" charset="0"/>
              </a:rPr>
              <a:t> 1400</a:t>
            </a:r>
          </a:p>
          <a:p>
            <a:pPr marL="342900" indent="-342900">
              <a:buAutoNum type="arabicPeriod"/>
            </a:pPr>
            <a:r>
              <a:rPr lang="en-US" sz="2000" i="1" dirty="0">
                <a:latin typeface="Bookman Old Style" panose="02050604050505020204" pitchFamily="18" charset="0"/>
              </a:rPr>
              <a:t>Design </a:t>
            </a:r>
            <a:r>
              <a:rPr lang="en-US" sz="2000" i="1" dirty="0" err="1">
                <a:latin typeface="Bookman Old Style" panose="02050604050505020204" pitchFamily="18" charset="0"/>
              </a:rPr>
              <a:t>kapal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selam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ada</a:t>
            </a:r>
            <a:r>
              <a:rPr lang="en-US" sz="2000" i="1" dirty="0">
                <a:latin typeface="Bookman Old Style" panose="02050604050505020204" pitchFamily="18" charset="0"/>
              </a:rPr>
              <a:t> 2 </a:t>
            </a:r>
            <a:r>
              <a:rPr lang="en-US" sz="2000" i="1" dirty="0" err="1">
                <a:latin typeface="Bookman Old Style" panose="02050604050505020204" pitchFamily="18" charset="0"/>
              </a:rPr>
              <a:t>jenis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yaitu</a:t>
            </a:r>
            <a:r>
              <a:rPr lang="en-US" sz="2000" i="1" dirty="0">
                <a:latin typeface="Bookman Old Style" panose="02050604050505020204" pitchFamily="18" charset="0"/>
              </a:rPr>
              <a:t> Single </a:t>
            </a:r>
            <a:r>
              <a:rPr lang="en-US" sz="2000" i="1" dirty="0" err="1">
                <a:latin typeface="Bookman Old Style" panose="02050604050505020204" pitchFamily="18" charset="0"/>
              </a:rPr>
              <a:t>Houl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dan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Doubble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Houl</a:t>
            </a:r>
            <a:endParaRPr lang="en-US" sz="2000" i="1" dirty="0">
              <a:latin typeface="Bookman Old Style" panose="02050604050505020204" pitchFamily="18" charset="0"/>
            </a:endParaRPr>
          </a:p>
          <a:p>
            <a:pPr marL="342900" indent="-342900">
              <a:buAutoNum type="arabicPeriod"/>
            </a:pPr>
            <a:r>
              <a:rPr lang="en-US" sz="2000" i="1" dirty="0" err="1">
                <a:latin typeface="Bookman Old Style" panose="02050604050505020204" pitchFamily="18" charset="0"/>
              </a:rPr>
              <a:t>Fungsi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dari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Badan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Luar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adalah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melindungi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dan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membuat</a:t>
            </a:r>
            <a:r>
              <a:rPr lang="en-US" sz="2000" i="1" dirty="0">
                <a:latin typeface="Bookman Old Style" panose="02050604050505020204" pitchFamily="18" charset="0"/>
              </a:rPr>
              <a:t> Streamline </a:t>
            </a:r>
            <a:r>
              <a:rPr lang="en-US" sz="2000" i="1" dirty="0" err="1">
                <a:latin typeface="Bookman Old Style" panose="02050604050505020204" pitchFamily="18" charset="0"/>
              </a:rPr>
              <a:t>mengurangi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tekanan</a:t>
            </a:r>
            <a:r>
              <a:rPr lang="en-US" sz="2000" i="1" dirty="0">
                <a:latin typeface="Bookman Old Style" panose="02050604050505020204" pitchFamily="18" charset="0"/>
              </a:rPr>
              <a:t> air </a:t>
            </a:r>
            <a:r>
              <a:rPr lang="en-US" sz="2000" i="1" dirty="0" err="1">
                <a:latin typeface="Bookman Old Style" panose="02050604050505020204" pitchFamily="18" charset="0"/>
              </a:rPr>
              <a:t>saat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melaju</a:t>
            </a:r>
            <a:r>
              <a:rPr lang="en-US" sz="2000" i="1" dirty="0">
                <a:latin typeface="Bookman Old Style" panose="02050604050505020204" pitchFamily="18" charset="0"/>
              </a:rPr>
              <a:t> di air</a:t>
            </a:r>
          </a:p>
          <a:p>
            <a:r>
              <a:rPr lang="en-US" sz="2000" i="1" dirty="0">
                <a:latin typeface="Bookman Old Style" panose="02050604050505020204" pitchFamily="18" charset="0"/>
              </a:rPr>
              <a:t>4. </a:t>
            </a:r>
            <a:r>
              <a:rPr lang="en-US" sz="2000" i="1" dirty="0" err="1">
                <a:latin typeface="Bookman Old Style" panose="02050604050505020204" pitchFamily="18" charset="0"/>
              </a:rPr>
              <a:t>Badan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tekan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melindungi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pers</a:t>
            </a:r>
            <a:r>
              <a:rPr lang="en-US" sz="2000" i="1" dirty="0">
                <a:latin typeface="Bookman Old Style" panose="02050604050505020204" pitchFamily="18" charset="0"/>
              </a:rPr>
              <a:t> </a:t>
            </a:r>
            <a:r>
              <a:rPr lang="en-US" sz="2000" i="1" dirty="0" err="1">
                <a:latin typeface="Bookman Old Style" panose="02050604050505020204" pitchFamily="18" charset="0"/>
              </a:rPr>
              <a:t>dan</a:t>
            </a:r>
            <a:r>
              <a:rPr lang="en-US" sz="2000" i="1" dirty="0">
                <a:latin typeface="Bookman Old Style" panose="02050604050505020204" pitchFamily="18" charset="0"/>
              </a:rPr>
              <a:t> Mat </a:t>
            </a:r>
            <a:r>
              <a:rPr lang="en-US" sz="2000" i="1" dirty="0" err="1">
                <a:latin typeface="Bookman Old Style" panose="02050604050505020204" pitchFamily="18" charset="0"/>
              </a:rPr>
              <a:t>dengan</a:t>
            </a:r>
            <a:r>
              <a:rPr lang="en-US" sz="2000" i="1" dirty="0">
                <a:latin typeface="Bookman Old Style" panose="02050604050505020204" pitchFamily="18" charset="0"/>
              </a:rPr>
              <a:t> air.</a:t>
            </a:r>
          </a:p>
        </p:txBody>
      </p:sp>
    </p:spTree>
    <p:extLst>
      <p:ext uri="{BB962C8B-B14F-4D97-AF65-F5344CB8AC3E}">
        <p14:creationId xmlns:p14="http://schemas.microsoft.com/office/powerpoint/2010/main" val="1819812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215" t="42869" r="11844" b="38980"/>
          <a:stretch/>
        </p:blipFill>
        <p:spPr>
          <a:xfrm>
            <a:off x="0" y="-26892"/>
            <a:ext cx="9144000" cy="13377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2516" t="42869" r="74915" b="38980"/>
          <a:stretch/>
        </p:blipFill>
        <p:spPr>
          <a:xfrm>
            <a:off x="-28575" y="-32950"/>
            <a:ext cx="1360731" cy="13377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0" y="42230"/>
            <a:ext cx="1133598" cy="11335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0984" t="23346" r="19201" b="63970"/>
          <a:stretch/>
        </p:blipFill>
        <p:spPr>
          <a:xfrm>
            <a:off x="-28576" y="-70501"/>
            <a:ext cx="9172575" cy="13970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18750" t="37336" r="19079" b="13541"/>
          <a:stretch/>
        </p:blipFill>
        <p:spPr>
          <a:xfrm>
            <a:off x="401053" y="1515087"/>
            <a:ext cx="8596563" cy="509426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478984" y="6220707"/>
            <a:ext cx="554182" cy="609600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"/>
          <p:cNvSpPr txBox="1">
            <a:spLocks/>
          </p:cNvSpPr>
          <p:nvPr/>
        </p:nvSpPr>
        <p:spPr bwMode="auto">
          <a:xfrm>
            <a:off x="8605409" y="6368180"/>
            <a:ext cx="48317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B8995F3-9B23-4B86-ABEE-8CD27277E9CF}" type="slidenum">
              <a:rPr kumimoji="0" lang="id-ID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l" defTabSz="457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id-ID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615685" y="6431058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prstClr val="white"/>
              </a:solidFill>
              <a:latin typeface="Brush Script MT" panose="03060802040406070304" pitchFamily="66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68085" y="6519290"/>
            <a:ext cx="3726418" cy="461588"/>
          </a:xfrm>
          <a:prstGeom prst="rect">
            <a:avLst/>
          </a:prstGeom>
          <a:noFill/>
        </p:spPr>
        <p:txBody>
          <a:bodyPr wrap="square" lIns="91362" tIns="45682" rIns="91362" bIns="45682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  <a:latin typeface="Brush Script MT" panose="03060802040406070304" pitchFamily="66" charset="0"/>
              </a:rPr>
              <a:t>Submarine Creator</a:t>
            </a:r>
            <a:endParaRPr lang="id-ID" sz="2400" dirty="0">
              <a:solidFill>
                <a:srgbClr val="FFC000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226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tni al</Template>
  <TotalTime>264948</TotalTime>
  <Words>627</Words>
  <Application>Microsoft Office PowerPoint</Application>
  <PresentationFormat>On-screen Show (4:3)</PresentationFormat>
  <Paragraphs>127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30" baseType="lpstr">
      <vt:lpstr>Arial</vt:lpstr>
      <vt:lpstr>Arial Black</vt:lpstr>
      <vt:lpstr>Bahnschrift Light</vt:lpstr>
      <vt:lpstr>Bodoni MT Black</vt:lpstr>
      <vt:lpstr>Bookman Old Style</vt:lpstr>
      <vt:lpstr>Britannic Bold</vt:lpstr>
      <vt:lpstr>Broadway BT</vt:lpstr>
      <vt:lpstr>Brush Script MT</vt:lpstr>
      <vt:lpstr>Calibri</vt:lpstr>
      <vt:lpstr>Calibri Light</vt:lpstr>
      <vt:lpstr>Cambria</vt:lpstr>
      <vt:lpstr>Century Gothic</vt:lpstr>
      <vt:lpstr>Cooper Std Black</vt:lpstr>
      <vt:lpstr>Corbel</vt:lpstr>
      <vt:lpstr>Curlz MT</vt:lpstr>
      <vt:lpstr>Liberation Sans Narrow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IPC – APSC</dc:title>
  <dc:creator>Andrew Yudha Prasetya</dc:creator>
  <cp:lastModifiedBy>SEKASEL</cp:lastModifiedBy>
  <cp:revision>1052</cp:revision>
  <cp:lastPrinted>2021-08-19T06:38:43Z</cp:lastPrinted>
  <dcterms:created xsi:type="dcterms:W3CDTF">2016-08-25T13:47:26Z</dcterms:created>
  <dcterms:modified xsi:type="dcterms:W3CDTF">2021-11-19T06:53:37Z</dcterms:modified>
</cp:coreProperties>
</file>

<file path=docProps/thumbnail.jpeg>
</file>